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33"/>
  </p:notesMasterIdLst>
  <p:handoutMasterIdLst>
    <p:handoutMasterId r:id="rId34"/>
  </p:handoutMasterIdLst>
  <p:sldIdLst>
    <p:sldId id="256" r:id="rId2"/>
    <p:sldId id="260" r:id="rId3"/>
    <p:sldId id="266" r:id="rId4"/>
    <p:sldId id="272" r:id="rId5"/>
    <p:sldId id="273" r:id="rId6"/>
    <p:sldId id="275" r:id="rId7"/>
    <p:sldId id="313" r:id="rId8"/>
    <p:sldId id="320" r:id="rId9"/>
    <p:sldId id="315" r:id="rId10"/>
    <p:sldId id="317" r:id="rId11"/>
    <p:sldId id="316" r:id="rId12"/>
    <p:sldId id="321" r:id="rId13"/>
    <p:sldId id="322" r:id="rId14"/>
    <p:sldId id="324" r:id="rId15"/>
    <p:sldId id="323" r:id="rId16"/>
    <p:sldId id="325" r:id="rId17"/>
    <p:sldId id="326" r:id="rId18"/>
    <p:sldId id="330" r:id="rId19"/>
    <p:sldId id="327" r:id="rId20"/>
    <p:sldId id="329" r:id="rId21"/>
    <p:sldId id="331" r:id="rId22"/>
    <p:sldId id="332" r:id="rId23"/>
    <p:sldId id="334" r:id="rId24"/>
    <p:sldId id="338" r:id="rId25"/>
    <p:sldId id="341" r:id="rId26"/>
    <p:sldId id="347" r:id="rId27"/>
    <p:sldId id="339" r:id="rId28"/>
    <p:sldId id="343" r:id="rId29"/>
    <p:sldId id="346" r:id="rId30"/>
    <p:sldId id="348" r:id="rId31"/>
    <p:sldId id="344" r:id="rId32"/>
  </p:sldIdLst>
  <p:sldSz cx="9144000" cy="6858000" type="screen4x3"/>
  <p:notesSz cx="6608763" cy="8686800"/>
  <p:defaultTextStyle>
    <a:defPPr>
      <a:defRPr lang="sr-Latn-CS"/>
    </a:defPPr>
    <a:lvl1pPr algn="l" rtl="0" fontAlgn="base">
      <a:spcBef>
        <a:spcPct val="0"/>
      </a:spcBef>
      <a:spcAft>
        <a:spcPct val="0"/>
      </a:spcAft>
      <a:defRPr kern="1200">
        <a:solidFill>
          <a:schemeClr val="tx1"/>
        </a:solidFill>
        <a:latin typeface="Candara" pitchFamily="34" charset="0"/>
        <a:ea typeface="+mn-ea"/>
        <a:cs typeface="+mn-cs"/>
      </a:defRPr>
    </a:lvl1pPr>
    <a:lvl2pPr marL="457200" algn="l" rtl="0" fontAlgn="base">
      <a:spcBef>
        <a:spcPct val="0"/>
      </a:spcBef>
      <a:spcAft>
        <a:spcPct val="0"/>
      </a:spcAft>
      <a:defRPr kern="1200">
        <a:solidFill>
          <a:schemeClr val="tx1"/>
        </a:solidFill>
        <a:latin typeface="Candara" pitchFamily="34" charset="0"/>
        <a:ea typeface="+mn-ea"/>
        <a:cs typeface="+mn-cs"/>
      </a:defRPr>
    </a:lvl2pPr>
    <a:lvl3pPr marL="914400" algn="l" rtl="0" fontAlgn="base">
      <a:spcBef>
        <a:spcPct val="0"/>
      </a:spcBef>
      <a:spcAft>
        <a:spcPct val="0"/>
      </a:spcAft>
      <a:defRPr kern="1200">
        <a:solidFill>
          <a:schemeClr val="tx1"/>
        </a:solidFill>
        <a:latin typeface="Candara" pitchFamily="34" charset="0"/>
        <a:ea typeface="+mn-ea"/>
        <a:cs typeface="+mn-cs"/>
      </a:defRPr>
    </a:lvl3pPr>
    <a:lvl4pPr marL="1371600" algn="l" rtl="0" fontAlgn="base">
      <a:spcBef>
        <a:spcPct val="0"/>
      </a:spcBef>
      <a:spcAft>
        <a:spcPct val="0"/>
      </a:spcAft>
      <a:defRPr kern="1200">
        <a:solidFill>
          <a:schemeClr val="tx1"/>
        </a:solidFill>
        <a:latin typeface="Candara" pitchFamily="34" charset="0"/>
        <a:ea typeface="+mn-ea"/>
        <a:cs typeface="+mn-cs"/>
      </a:defRPr>
    </a:lvl4pPr>
    <a:lvl5pPr marL="1828800" algn="l" rtl="0" fontAlgn="base">
      <a:spcBef>
        <a:spcPct val="0"/>
      </a:spcBef>
      <a:spcAft>
        <a:spcPct val="0"/>
      </a:spcAft>
      <a:defRPr kern="1200">
        <a:solidFill>
          <a:schemeClr val="tx1"/>
        </a:solidFill>
        <a:latin typeface="Candara" pitchFamily="34" charset="0"/>
        <a:ea typeface="+mn-ea"/>
        <a:cs typeface="+mn-cs"/>
      </a:defRPr>
    </a:lvl5pPr>
    <a:lvl6pPr marL="2286000" algn="l" defTabSz="914400" rtl="0" eaLnBrk="1" latinLnBrk="0" hangingPunct="1">
      <a:defRPr kern="1200">
        <a:solidFill>
          <a:schemeClr val="tx1"/>
        </a:solidFill>
        <a:latin typeface="Candara" pitchFamily="34" charset="0"/>
        <a:ea typeface="+mn-ea"/>
        <a:cs typeface="+mn-cs"/>
      </a:defRPr>
    </a:lvl6pPr>
    <a:lvl7pPr marL="2743200" algn="l" defTabSz="914400" rtl="0" eaLnBrk="1" latinLnBrk="0" hangingPunct="1">
      <a:defRPr kern="1200">
        <a:solidFill>
          <a:schemeClr val="tx1"/>
        </a:solidFill>
        <a:latin typeface="Candara" pitchFamily="34" charset="0"/>
        <a:ea typeface="+mn-ea"/>
        <a:cs typeface="+mn-cs"/>
      </a:defRPr>
    </a:lvl7pPr>
    <a:lvl8pPr marL="3200400" algn="l" defTabSz="914400" rtl="0" eaLnBrk="1" latinLnBrk="0" hangingPunct="1">
      <a:defRPr kern="1200">
        <a:solidFill>
          <a:schemeClr val="tx1"/>
        </a:solidFill>
        <a:latin typeface="Candara" pitchFamily="34" charset="0"/>
        <a:ea typeface="+mn-ea"/>
        <a:cs typeface="+mn-cs"/>
      </a:defRPr>
    </a:lvl8pPr>
    <a:lvl9pPr marL="3657600" algn="l" defTabSz="914400" rtl="0" eaLnBrk="1" latinLnBrk="0" hangingPunct="1">
      <a:defRPr kern="1200">
        <a:solidFill>
          <a:schemeClr val="tx1"/>
        </a:solidFill>
        <a:latin typeface="Candar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CC0000"/>
    <a:srgbClr val="0033CC"/>
    <a:srgbClr val="0000FF"/>
    <a:srgbClr val="FF0000"/>
    <a:srgbClr val="0066FF"/>
    <a:srgbClr val="00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9" d="100"/>
          <a:sy n="99" d="100"/>
        </p:scale>
        <p:origin x="-2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0" y="0"/>
            <a:ext cx="2863850" cy="434975"/>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lvl1pPr defTabSz="874713">
              <a:defRPr sz="1100">
                <a:latin typeface="Arial" charset="0"/>
              </a:defRPr>
            </a:lvl1pPr>
          </a:lstStyle>
          <a:p>
            <a:endParaRPr lang="sr-Latn-CS"/>
          </a:p>
        </p:txBody>
      </p:sp>
      <p:sp>
        <p:nvSpPr>
          <p:cNvPr id="116739" name="Rectangle 3"/>
          <p:cNvSpPr>
            <a:spLocks noGrp="1" noChangeArrowheads="1"/>
          </p:cNvSpPr>
          <p:nvPr>
            <p:ph type="dt" sz="quarter" idx="1"/>
          </p:nvPr>
        </p:nvSpPr>
        <p:spPr bwMode="auto">
          <a:xfrm>
            <a:off x="3743325" y="0"/>
            <a:ext cx="2863850" cy="434975"/>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lvl1pPr algn="r" defTabSz="874713">
              <a:defRPr sz="1100">
                <a:latin typeface="Arial" charset="0"/>
              </a:defRPr>
            </a:lvl1pPr>
          </a:lstStyle>
          <a:p>
            <a:endParaRPr lang="sr-Latn-CS"/>
          </a:p>
        </p:txBody>
      </p:sp>
      <p:sp>
        <p:nvSpPr>
          <p:cNvPr id="116740" name="Rectangle 4"/>
          <p:cNvSpPr>
            <a:spLocks noGrp="1" noChangeArrowheads="1"/>
          </p:cNvSpPr>
          <p:nvPr>
            <p:ph type="ftr" sz="quarter" idx="2"/>
          </p:nvPr>
        </p:nvSpPr>
        <p:spPr bwMode="auto">
          <a:xfrm>
            <a:off x="0" y="8250238"/>
            <a:ext cx="2863850" cy="434975"/>
          </a:xfrm>
          <a:prstGeom prst="rect">
            <a:avLst/>
          </a:prstGeom>
          <a:noFill/>
          <a:ln w="9525">
            <a:noFill/>
            <a:miter lim="800000"/>
            <a:headEnd/>
            <a:tailEnd/>
          </a:ln>
          <a:effectLst/>
        </p:spPr>
        <p:txBody>
          <a:bodyPr vert="horz" wrap="square" lIns="87398" tIns="43699" rIns="87398" bIns="43699" numCol="1" anchor="b" anchorCtr="0" compatLnSpc="1">
            <a:prstTxWarp prst="textNoShape">
              <a:avLst/>
            </a:prstTxWarp>
          </a:bodyPr>
          <a:lstStyle>
            <a:lvl1pPr defTabSz="874713">
              <a:defRPr sz="1100">
                <a:latin typeface="Arial" charset="0"/>
              </a:defRPr>
            </a:lvl1pPr>
          </a:lstStyle>
          <a:p>
            <a:endParaRPr lang="sr-Latn-CS"/>
          </a:p>
        </p:txBody>
      </p:sp>
      <p:sp>
        <p:nvSpPr>
          <p:cNvPr id="116741" name="Rectangle 5"/>
          <p:cNvSpPr>
            <a:spLocks noGrp="1" noChangeArrowheads="1"/>
          </p:cNvSpPr>
          <p:nvPr>
            <p:ph type="sldNum" sz="quarter" idx="3"/>
          </p:nvPr>
        </p:nvSpPr>
        <p:spPr bwMode="auto">
          <a:xfrm>
            <a:off x="3743325" y="8250238"/>
            <a:ext cx="2863850" cy="434975"/>
          </a:xfrm>
          <a:prstGeom prst="rect">
            <a:avLst/>
          </a:prstGeom>
          <a:noFill/>
          <a:ln w="9525">
            <a:noFill/>
            <a:miter lim="800000"/>
            <a:headEnd/>
            <a:tailEnd/>
          </a:ln>
          <a:effectLst/>
        </p:spPr>
        <p:txBody>
          <a:bodyPr vert="horz" wrap="square" lIns="87398" tIns="43699" rIns="87398" bIns="43699" numCol="1" anchor="b" anchorCtr="0" compatLnSpc="1">
            <a:prstTxWarp prst="textNoShape">
              <a:avLst/>
            </a:prstTxWarp>
          </a:bodyPr>
          <a:lstStyle>
            <a:lvl1pPr algn="r" defTabSz="874713">
              <a:defRPr sz="1100">
                <a:latin typeface="Arial" charset="0"/>
              </a:defRPr>
            </a:lvl1pPr>
          </a:lstStyle>
          <a:p>
            <a:fld id="{1FA7B025-D70E-4FF4-A71C-F709CFDBAEB1}" type="slidenum">
              <a:rPr lang="sr-Latn-CS"/>
              <a:pPr/>
              <a:t>‹#›</a:t>
            </a:fld>
            <a:endParaRPr lang="sr-Latn-C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863850" cy="434975"/>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lvl1pPr defTabSz="874713">
              <a:defRPr sz="1100">
                <a:latin typeface="Arial" charset="0"/>
              </a:defRPr>
            </a:lvl1pPr>
          </a:lstStyle>
          <a:p>
            <a:endParaRPr lang="sr-Latn-CS"/>
          </a:p>
        </p:txBody>
      </p:sp>
      <p:sp>
        <p:nvSpPr>
          <p:cNvPr id="47107" name="Rectangle 3"/>
          <p:cNvSpPr>
            <a:spLocks noGrp="1" noChangeArrowheads="1"/>
          </p:cNvSpPr>
          <p:nvPr>
            <p:ph type="dt" idx="1"/>
          </p:nvPr>
        </p:nvSpPr>
        <p:spPr bwMode="auto">
          <a:xfrm>
            <a:off x="3743325" y="0"/>
            <a:ext cx="2863850" cy="434975"/>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lvl1pPr algn="r" defTabSz="874713">
              <a:defRPr sz="1100">
                <a:latin typeface="Arial" charset="0"/>
              </a:defRPr>
            </a:lvl1pPr>
          </a:lstStyle>
          <a:p>
            <a:endParaRPr lang="sr-Latn-CS"/>
          </a:p>
        </p:txBody>
      </p:sp>
      <p:sp>
        <p:nvSpPr>
          <p:cNvPr id="47108" name="Rectangle 4"/>
          <p:cNvSpPr>
            <a:spLocks noGrp="1" noRot="1" noChangeAspect="1" noChangeArrowheads="1" noTextEdit="1"/>
          </p:cNvSpPr>
          <p:nvPr>
            <p:ph type="sldImg" idx="2"/>
          </p:nvPr>
        </p:nvSpPr>
        <p:spPr bwMode="auto">
          <a:xfrm>
            <a:off x="1131888" y="650875"/>
            <a:ext cx="4343400" cy="3257550"/>
          </a:xfrm>
          <a:prstGeom prst="rect">
            <a:avLst/>
          </a:prstGeom>
          <a:noFill/>
          <a:ln w="9525">
            <a:solidFill>
              <a:srgbClr val="000000"/>
            </a:solidFill>
            <a:miter lim="800000"/>
            <a:headEnd/>
            <a:tailEnd/>
          </a:ln>
          <a:effectLst/>
        </p:spPr>
      </p:sp>
      <p:sp>
        <p:nvSpPr>
          <p:cNvPr id="47109" name="Rectangle 5"/>
          <p:cNvSpPr>
            <a:spLocks noGrp="1" noChangeArrowheads="1"/>
          </p:cNvSpPr>
          <p:nvPr>
            <p:ph type="body" sz="quarter" idx="3"/>
          </p:nvPr>
        </p:nvSpPr>
        <p:spPr bwMode="auto">
          <a:xfrm>
            <a:off x="660400" y="4125913"/>
            <a:ext cx="5287963" cy="3910012"/>
          </a:xfrm>
          <a:prstGeom prst="rect">
            <a:avLst/>
          </a:prstGeom>
          <a:noFill/>
          <a:ln w="9525">
            <a:noFill/>
            <a:miter lim="800000"/>
            <a:headEnd/>
            <a:tailEnd/>
          </a:ln>
          <a:effectLst/>
        </p:spPr>
        <p:txBody>
          <a:bodyPr vert="horz" wrap="square" lIns="87398" tIns="43699" rIns="87398" bIns="43699" numCol="1" anchor="t" anchorCtr="0" compatLnSpc="1">
            <a:prstTxWarp prst="textNoShape">
              <a:avLst/>
            </a:prstTxWarp>
          </a:bodyPr>
          <a:lstStyle/>
          <a:p>
            <a:pPr lvl="0"/>
            <a:r>
              <a:rPr lang="sr-Latn-CS" smtClean="0"/>
              <a:t>Click to edit Master text styles</a:t>
            </a:r>
          </a:p>
          <a:p>
            <a:pPr lvl="1"/>
            <a:r>
              <a:rPr lang="sr-Latn-CS" smtClean="0"/>
              <a:t>Second level</a:t>
            </a:r>
          </a:p>
          <a:p>
            <a:pPr lvl="2"/>
            <a:r>
              <a:rPr lang="sr-Latn-CS" smtClean="0"/>
              <a:t>Third level</a:t>
            </a:r>
          </a:p>
          <a:p>
            <a:pPr lvl="3"/>
            <a:r>
              <a:rPr lang="sr-Latn-CS" smtClean="0"/>
              <a:t>Fourth level</a:t>
            </a:r>
          </a:p>
          <a:p>
            <a:pPr lvl="4"/>
            <a:r>
              <a:rPr lang="sr-Latn-CS" smtClean="0"/>
              <a:t>Fifth level</a:t>
            </a:r>
          </a:p>
        </p:txBody>
      </p:sp>
      <p:sp>
        <p:nvSpPr>
          <p:cNvPr id="47110" name="Rectangle 6"/>
          <p:cNvSpPr>
            <a:spLocks noGrp="1" noChangeArrowheads="1"/>
          </p:cNvSpPr>
          <p:nvPr>
            <p:ph type="ftr" sz="quarter" idx="4"/>
          </p:nvPr>
        </p:nvSpPr>
        <p:spPr bwMode="auto">
          <a:xfrm>
            <a:off x="0" y="8250238"/>
            <a:ext cx="2863850" cy="434975"/>
          </a:xfrm>
          <a:prstGeom prst="rect">
            <a:avLst/>
          </a:prstGeom>
          <a:noFill/>
          <a:ln w="9525">
            <a:noFill/>
            <a:miter lim="800000"/>
            <a:headEnd/>
            <a:tailEnd/>
          </a:ln>
          <a:effectLst/>
        </p:spPr>
        <p:txBody>
          <a:bodyPr vert="horz" wrap="square" lIns="87398" tIns="43699" rIns="87398" bIns="43699" numCol="1" anchor="b" anchorCtr="0" compatLnSpc="1">
            <a:prstTxWarp prst="textNoShape">
              <a:avLst/>
            </a:prstTxWarp>
          </a:bodyPr>
          <a:lstStyle>
            <a:lvl1pPr defTabSz="874713">
              <a:defRPr sz="1100">
                <a:latin typeface="Arial" charset="0"/>
              </a:defRPr>
            </a:lvl1pPr>
          </a:lstStyle>
          <a:p>
            <a:endParaRPr lang="sr-Latn-CS"/>
          </a:p>
        </p:txBody>
      </p:sp>
      <p:sp>
        <p:nvSpPr>
          <p:cNvPr id="47111" name="Rectangle 7"/>
          <p:cNvSpPr>
            <a:spLocks noGrp="1" noChangeArrowheads="1"/>
          </p:cNvSpPr>
          <p:nvPr>
            <p:ph type="sldNum" sz="quarter" idx="5"/>
          </p:nvPr>
        </p:nvSpPr>
        <p:spPr bwMode="auto">
          <a:xfrm>
            <a:off x="3743325" y="8250238"/>
            <a:ext cx="2863850" cy="434975"/>
          </a:xfrm>
          <a:prstGeom prst="rect">
            <a:avLst/>
          </a:prstGeom>
          <a:noFill/>
          <a:ln w="9525">
            <a:noFill/>
            <a:miter lim="800000"/>
            <a:headEnd/>
            <a:tailEnd/>
          </a:ln>
          <a:effectLst/>
        </p:spPr>
        <p:txBody>
          <a:bodyPr vert="horz" wrap="square" lIns="87398" tIns="43699" rIns="87398" bIns="43699" numCol="1" anchor="b" anchorCtr="0" compatLnSpc="1">
            <a:prstTxWarp prst="textNoShape">
              <a:avLst/>
            </a:prstTxWarp>
          </a:bodyPr>
          <a:lstStyle>
            <a:lvl1pPr algn="r" defTabSz="874713">
              <a:defRPr sz="1100">
                <a:latin typeface="Arial" charset="0"/>
              </a:defRPr>
            </a:lvl1pPr>
          </a:lstStyle>
          <a:p>
            <a:fld id="{209F161D-E694-47CD-862B-D87A5B0D8139}" type="slidenum">
              <a:rPr lang="sr-Latn-CS"/>
              <a:pPr/>
              <a:t>‹#›</a:t>
            </a:fld>
            <a:endParaRPr lang="sr-Latn-C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09F161D-E694-47CD-862B-D87A5B0D8139}" type="slidenum">
              <a:rPr lang="sr-Latn-CS" smtClean="0"/>
              <a:pPr/>
              <a:t>26</a:t>
            </a:fld>
            <a:endParaRPr lang="sr-Latn-C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8435" name="Rectangle 3"/>
          <p:cNvSpPr>
            <a:spLocks noGrp="1" noChangeArrowheads="1"/>
          </p:cNvSpPr>
          <p:nvPr>
            <p:ph type="ctrTitle"/>
          </p:nvPr>
        </p:nvSpPr>
        <p:spPr>
          <a:xfrm>
            <a:off x="179388" y="2205038"/>
            <a:ext cx="8216900" cy="1042987"/>
          </a:xfrm>
        </p:spPr>
        <p:txBody>
          <a:bodyPr/>
          <a:lstStyle>
            <a:lvl1pPr algn="ctr">
              <a:defRPr sz="4200"/>
            </a:lvl1pPr>
          </a:lstStyle>
          <a:p>
            <a:r>
              <a:rPr lang="sr-Latn-CS" altLang="en-US"/>
              <a:t>Click to edit Master title style</a:t>
            </a:r>
          </a:p>
        </p:txBody>
      </p:sp>
      <p:sp>
        <p:nvSpPr>
          <p:cNvPr id="18436" name="Rectangle 4"/>
          <p:cNvSpPr>
            <a:spLocks noGrp="1" noChangeArrowheads="1"/>
          </p:cNvSpPr>
          <p:nvPr>
            <p:ph type="subTitle" idx="1"/>
          </p:nvPr>
        </p:nvSpPr>
        <p:spPr>
          <a:xfrm>
            <a:off x="250825" y="3789363"/>
            <a:ext cx="8208963" cy="811212"/>
          </a:xfrm>
        </p:spPr>
        <p:txBody>
          <a:bodyPr/>
          <a:lstStyle>
            <a:lvl1pPr marL="0" indent="0" algn="ctr">
              <a:buFontTx/>
              <a:buNone/>
              <a:defRPr sz="3200"/>
            </a:lvl1pPr>
          </a:lstStyle>
          <a:p>
            <a:r>
              <a:rPr lang="sr-Latn-CS" altLang="en-US"/>
              <a:t>Click to edit Master subtitle style</a:t>
            </a:r>
          </a:p>
        </p:txBody>
      </p:sp>
      <p:sp>
        <p:nvSpPr>
          <p:cNvPr id="18437" name="Rectangle 5"/>
          <p:cNvSpPr>
            <a:spLocks noGrp="1" noChangeArrowheads="1"/>
          </p:cNvSpPr>
          <p:nvPr>
            <p:ph type="dt" sz="half" idx="2"/>
          </p:nvPr>
        </p:nvSpPr>
        <p:spPr bwMode="auto">
          <a:xfrm>
            <a:off x="457200" y="6248400"/>
            <a:ext cx="21336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defRPr sz="1000">
                <a:latin typeface="Arial" charset="0"/>
              </a:defRPr>
            </a:lvl1pPr>
          </a:lstStyle>
          <a:p>
            <a:endParaRPr lang="sr-Latn-CS" altLang="en-US"/>
          </a:p>
        </p:txBody>
      </p:sp>
      <p:sp>
        <p:nvSpPr>
          <p:cNvPr id="18438" name="Rectangle 6"/>
          <p:cNvSpPr>
            <a:spLocks noGrp="1" noChangeArrowheads="1"/>
          </p:cNvSpPr>
          <p:nvPr>
            <p:ph type="ftr" sz="quarter" idx="3"/>
          </p:nvPr>
        </p:nvSpPr>
        <p:spPr/>
        <p:txBody>
          <a:bodyPr/>
          <a:lstStyle>
            <a:lvl1pPr>
              <a:defRPr/>
            </a:lvl1pPr>
          </a:lstStyle>
          <a:p>
            <a:endParaRPr lang="sr-Latn-CS" altLang="en-US"/>
          </a:p>
        </p:txBody>
      </p:sp>
      <p:sp>
        <p:nvSpPr>
          <p:cNvPr id="18439" name="Rectangle 7"/>
          <p:cNvSpPr>
            <a:spLocks noGrp="1" noChangeArrowheads="1"/>
          </p:cNvSpPr>
          <p:nvPr>
            <p:ph type="sldNum" sz="quarter" idx="4"/>
          </p:nvPr>
        </p:nvSpPr>
        <p:spPr/>
        <p:txBody>
          <a:bodyPr/>
          <a:lstStyle>
            <a:lvl1pPr>
              <a:defRPr/>
            </a:lvl1pPr>
          </a:lstStyle>
          <a:p>
            <a:fld id="{988AEB50-A54A-4917-8D81-44714DAA9A1D}" type="slidenum">
              <a:rPr lang="sr-Latn-CS" altLang="en-US"/>
              <a:pPr/>
              <a:t>‹#›</a:t>
            </a:fld>
            <a:endParaRPr lang="sr-Latn-CS" altLang="en-US"/>
          </a:p>
        </p:txBody>
      </p:sp>
      <p:pic>
        <p:nvPicPr>
          <p:cNvPr id="18474" name="Picture 42"/>
          <p:cNvPicPr>
            <a:picLocks noChangeAspect="1" noChangeArrowheads="1"/>
          </p:cNvPicPr>
          <p:nvPr userDrawn="1"/>
        </p:nvPicPr>
        <p:blipFill>
          <a:blip r:embed="rId2" cstate="print"/>
          <a:srcRect/>
          <a:stretch>
            <a:fillRect/>
          </a:stretch>
        </p:blipFill>
        <p:spPr bwMode="auto">
          <a:xfrm>
            <a:off x="1979613" y="68263"/>
            <a:ext cx="5040312" cy="1200150"/>
          </a:xfrm>
          <a:prstGeom prst="rect">
            <a:avLst/>
          </a:prstGeom>
          <a:noFill/>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sr-Latn-CS" altLang="en-US"/>
          </a:p>
        </p:txBody>
      </p:sp>
      <p:sp>
        <p:nvSpPr>
          <p:cNvPr id="5" name="Slide Number Placeholder 4"/>
          <p:cNvSpPr>
            <a:spLocks noGrp="1"/>
          </p:cNvSpPr>
          <p:nvPr>
            <p:ph type="sldNum" sz="quarter" idx="11"/>
          </p:nvPr>
        </p:nvSpPr>
        <p:spPr/>
        <p:txBody>
          <a:bodyPr/>
          <a:lstStyle>
            <a:lvl1pPr>
              <a:defRPr/>
            </a:lvl1pPr>
          </a:lstStyle>
          <a:p>
            <a:fld id="{5F3A3AA6-665D-4482-8C00-C73DEC1703DB}" type="slidenum">
              <a:rPr lang="sr-Latn-CS" altLang="en-US"/>
              <a:pPr/>
              <a:t>‹#›</a:t>
            </a:fld>
            <a:endParaRPr lang="sr-Latn-C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2238"/>
            <a:ext cx="2057400" cy="6008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2238"/>
            <a:ext cx="6019800" cy="6008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sr-Latn-CS" altLang="en-US"/>
          </a:p>
        </p:txBody>
      </p:sp>
      <p:sp>
        <p:nvSpPr>
          <p:cNvPr id="5" name="Slide Number Placeholder 4"/>
          <p:cNvSpPr>
            <a:spLocks noGrp="1"/>
          </p:cNvSpPr>
          <p:nvPr>
            <p:ph type="sldNum" sz="quarter" idx="11"/>
          </p:nvPr>
        </p:nvSpPr>
        <p:spPr/>
        <p:txBody>
          <a:bodyPr/>
          <a:lstStyle>
            <a:lvl1pPr>
              <a:defRPr/>
            </a:lvl1pPr>
          </a:lstStyle>
          <a:p>
            <a:fld id="{EBDA60D7-400A-4082-8C72-37C0FFEF1328}" type="slidenum">
              <a:rPr lang="sr-Latn-CS" altLang="en-US"/>
              <a:pPr/>
              <a:t>‹#›</a:t>
            </a:fld>
            <a:endParaRPr lang="sr-Latn-C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sr-Latn-CS" altLang="en-US"/>
          </a:p>
        </p:txBody>
      </p:sp>
      <p:sp>
        <p:nvSpPr>
          <p:cNvPr id="5" name="Slide Number Placeholder 4"/>
          <p:cNvSpPr>
            <a:spLocks noGrp="1"/>
          </p:cNvSpPr>
          <p:nvPr>
            <p:ph type="sldNum" sz="quarter" idx="11"/>
          </p:nvPr>
        </p:nvSpPr>
        <p:spPr/>
        <p:txBody>
          <a:bodyPr/>
          <a:lstStyle>
            <a:lvl1pPr>
              <a:defRPr/>
            </a:lvl1pPr>
          </a:lstStyle>
          <a:p>
            <a:fld id="{D84058F3-04CD-4802-B79B-5BD91158B345}" type="slidenum">
              <a:rPr lang="sr-Latn-CS" altLang="en-US"/>
              <a:pPr/>
              <a:t>‹#›</a:t>
            </a:fld>
            <a:endParaRPr lang="sr-Latn-C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sr-Latn-CS" altLang="en-US"/>
          </a:p>
        </p:txBody>
      </p:sp>
      <p:sp>
        <p:nvSpPr>
          <p:cNvPr id="5" name="Slide Number Placeholder 4"/>
          <p:cNvSpPr>
            <a:spLocks noGrp="1"/>
          </p:cNvSpPr>
          <p:nvPr>
            <p:ph type="sldNum" sz="quarter" idx="11"/>
          </p:nvPr>
        </p:nvSpPr>
        <p:spPr/>
        <p:txBody>
          <a:bodyPr/>
          <a:lstStyle>
            <a:lvl1pPr>
              <a:defRPr/>
            </a:lvl1pPr>
          </a:lstStyle>
          <a:p>
            <a:fld id="{900C9D27-AAB8-4901-ABF8-BA1B30FB6C5A}" type="slidenum">
              <a:rPr lang="sr-Latn-CS" altLang="en-US"/>
              <a:pPr/>
              <a:t>‹#›</a:t>
            </a:fld>
            <a:endParaRPr lang="sr-Latn-C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4116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sr-Latn-CS" altLang="en-US"/>
          </a:p>
        </p:txBody>
      </p:sp>
      <p:sp>
        <p:nvSpPr>
          <p:cNvPr id="6" name="Slide Number Placeholder 5"/>
          <p:cNvSpPr>
            <a:spLocks noGrp="1"/>
          </p:cNvSpPr>
          <p:nvPr>
            <p:ph type="sldNum" sz="quarter" idx="11"/>
          </p:nvPr>
        </p:nvSpPr>
        <p:spPr/>
        <p:txBody>
          <a:bodyPr/>
          <a:lstStyle>
            <a:lvl1pPr>
              <a:defRPr/>
            </a:lvl1pPr>
          </a:lstStyle>
          <a:p>
            <a:fld id="{5D702D73-7FBE-4AD8-93E8-911CF1F2C625}" type="slidenum">
              <a:rPr lang="sr-Latn-CS" altLang="en-US"/>
              <a:pPr/>
              <a:t>‹#›</a:t>
            </a:fld>
            <a:endParaRPr lang="sr-Latn-C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sr-Latn-CS" altLang="en-US"/>
          </a:p>
        </p:txBody>
      </p:sp>
      <p:sp>
        <p:nvSpPr>
          <p:cNvPr id="8" name="Slide Number Placeholder 7"/>
          <p:cNvSpPr>
            <a:spLocks noGrp="1"/>
          </p:cNvSpPr>
          <p:nvPr>
            <p:ph type="sldNum" sz="quarter" idx="11"/>
          </p:nvPr>
        </p:nvSpPr>
        <p:spPr/>
        <p:txBody>
          <a:bodyPr/>
          <a:lstStyle>
            <a:lvl1pPr>
              <a:defRPr/>
            </a:lvl1pPr>
          </a:lstStyle>
          <a:p>
            <a:fld id="{E9507FF6-5ED7-45EB-AE08-F8B6127451F9}" type="slidenum">
              <a:rPr lang="sr-Latn-CS" altLang="en-US"/>
              <a:pPr/>
              <a:t>‹#›</a:t>
            </a:fld>
            <a:endParaRPr lang="sr-Latn-C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sr-Latn-CS" altLang="en-US"/>
          </a:p>
        </p:txBody>
      </p:sp>
      <p:sp>
        <p:nvSpPr>
          <p:cNvPr id="4" name="Slide Number Placeholder 3"/>
          <p:cNvSpPr>
            <a:spLocks noGrp="1"/>
          </p:cNvSpPr>
          <p:nvPr>
            <p:ph type="sldNum" sz="quarter" idx="11"/>
          </p:nvPr>
        </p:nvSpPr>
        <p:spPr/>
        <p:txBody>
          <a:bodyPr/>
          <a:lstStyle>
            <a:lvl1pPr>
              <a:defRPr/>
            </a:lvl1pPr>
          </a:lstStyle>
          <a:p>
            <a:fld id="{0E9971BE-1666-418E-9211-64509338DFC9}" type="slidenum">
              <a:rPr lang="sr-Latn-CS" altLang="en-US"/>
              <a:pPr/>
              <a:t>‹#›</a:t>
            </a:fld>
            <a:endParaRPr lang="sr-Latn-C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sr-Latn-CS" altLang="en-US"/>
          </a:p>
        </p:txBody>
      </p:sp>
      <p:sp>
        <p:nvSpPr>
          <p:cNvPr id="3" name="Slide Number Placeholder 2"/>
          <p:cNvSpPr>
            <a:spLocks noGrp="1"/>
          </p:cNvSpPr>
          <p:nvPr>
            <p:ph type="sldNum" sz="quarter" idx="11"/>
          </p:nvPr>
        </p:nvSpPr>
        <p:spPr/>
        <p:txBody>
          <a:bodyPr/>
          <a:lstStyle>
            <a:lvl1pPr>
              <a:defRPr/>
            </a:lvl1pPr>
          </a:lstStyle>
          <a:p>
            <a:fld id="{01BF677F-CE30-4C71-AAD6-DB536AA71E63}" type="slidenum">
              <a:rPr lang="sr-Latn-CS" altLang="en-US"/>
              <a:pPr/>
              <a:t>‹#›</a:t>
            </a:fld>
            <a:endParaRPr lang="sr-Latn-C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sr-Latn-CS" altLang="en-US"/>
          </a:p>
        </p:txBody>
      </p:sp>
      <p:sp>
        <p:nvSpPr>
          <p:cNvPr id="6" name="Slide Number Placeholder 5"/>
          <p:cNvSpPr>
            <a:spLocks noGrp="1"/>
          </p:cNvSpPr>
          <p:nvPr>
            <p:ph type="sldNum" sz="quarter" idx="11"/>
          </p:nvPr>
        </p:nvSpPr>
        <p:spPr/>
        <p:txBody>
          <a:bodyPr/>
          <a:lstStyle>
            <a:lvl1pPr>
              <a:defRPr/>
            </a:lvl1pPr>
          </a:lstStyle>
          <a:p>
            <a:fld id="{5B9FA4FC-6481-4B6A-929C-52254523F4D4}" type="slidenum">
              <a:rPr lang="sr-Latn-CS" altLang="en-US"/>
              <a:pPr/>
              <a:t>‹#›</a:t>
            </a:fld>
            <a:endParaRPr lang="sr-Latn-C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sr-Latn-CS" altLang="en-US"/>
          </a:p>
        </p:txBody>
      </p:sp>
      <p:sp>
        <p:nvSpPr>
          <p:cNvPr id="6" name="Slide Number Placeholder 5"/>
          <p:cNvSpPr>
            <a:spLocks noGrp="1"/>
          </p:cNvSpPr>
          <p:nvPr>
            <p:ph type="sldNum" sz="quarter" idx="11"/>
          </p:nvPr>
        </p:nvSpPr>
        <p:spPr/>
        <p:txBody>
          <a:bodyPr/>
          <a:lstStyle>
            <a:lvl1pPr>
              <a:defRPr/>
            </a:lvl1pPr>
          </a:lstStyle>
          <a:p>
            <a:fld id="{9F95BA0A-8272-4415-8E5B-CD38C1C7082B}" type="slidenum">
              <a:rPr lang="sr-Latn-CS" altLang="en-US"/>
              <a:pPr/>
              <a:t>‹#›</a:t>
            </a:fld>
            <a:endParaRPr lang="sr-Latn-C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1" name="Rectangle 3"/>
          <p:cNvSpPr>
            <a:spLocks noGrp="1" noChangeArrowheads="1"/>
          </p:cNvSpPr>
          <p:nvPr>
            <p:ph type="title"/>
          </p:nvPr>
        </p:nvSpPr>
        <p:spPr bwMode="auto">
          <a:xfrm>
            <a:off x="457200" y="122238"/>
            <a:ext cx="8218488" cy="12954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sr-Latn-CS" altLang="en-US" smtClean="0"/>
              <a:t>Click to edit Master title style</a:t>
            </a:r>
          </a:p>
        </p:txBody>
      </p:sp>
      <p:sp>
        <p:nvSpPr>
          <p:cNvPr id="17412" name="Rectangle 4"/>
          <p:cNvSpPr>
            <a:spLocks noGrp="1" noChangeArrowheads="1"/>
          </p:cNvSpPr>
          <p:nvPr>
            <p:ph type="body" idx="1"/>
          </p:nvPr>
        </p:nvSpPr>
        <p:spPr bwMode="auto">
          <a:xfrm>
            <a:off x="457200" y="1719263"/>
            <a:ext cx="8229600" cy="4411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Latn-CS" altLang="en-US" smtClean="0"/>
              <a:t>Click to edit Master text styles</a:t>
            </a:r>
          </a:p>
          <a:p>
            <a:pPr lvl="1"/>
            <a:r>
              <a:rPr lang="sr-Latn-CS" altLang="en-US" smtClean="0"/>
              <a:t>Second level</a:t>
            </a:r>
          </a:p>
          <a:p>
            <a:pPr lvl="2"/>
            <a:r>
              <a:rPr lang="sr-Latn-CS" altLang="en-US" smtClean="0"/>
              <a:t>Third level</a:t>
            </a:r>
          </a:p>
          <a:p>
            <a:pPr lvl="3"/>
            <a:r>
              <a:rPr lang="sr-Latn-CS" altLang="en-US" smtClean="0"/>
              <a:t>Fourth level</a:t>
            </a:r>
          </a:p>
          <a:p>
            <a:pPr lvl="4"/>
            <a:r>
              <a:rPr lang="sr-Latn-CS" altLang="en-US" smtClean="0"/>
              <a:t>Fifth level</a:t>
            </a:r>
          </a:p>
        </p:txBody>
      </p:sp>
      <p:sp>
        <p:nvSpPr>
          <p:cNvPr id="17414" name="Rectangle 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endParaRPr lang="sr-Latn-CS" altLang="en-US"/>
          </a:p>
        </p:txBody>
      </p:sp>
      <p:sp>
        <p:nvSpPr>
          <p:cNvPr id="17415" name="Rectangle 7"/>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charset="0"/>
              </a:defRPr>
            </a:lvl1pPr>
          </a:lstStyle>
          <a:p>
            <a:fld id="{014E2D99-64A2-4D30-8CD5-43D9814498C6}" type="slidenum">
              <a:rPr lang="sr-Latn-CS" altLang="en-US"/>
              <a:pPr/>
              <a:t>‹#›</a:t>
            </a:fld>
            <a:endParaRPr lang="sr-Latn-CS" altLang="en-US"/>
          </a:p>
        </p:txBody>
      </p:sp>
      <p:sp>
        <p:nvSpPr>
          <p:cNvPr id="17448" name="Line 40"/>
          <p:cNvSpPr>
            <a:spLocks noChangeShapeType="1"/>
          </p:cNvSpPr>
          <p:nvPr userDrawn="1"/>
        </p:nvSpPr>
        <p:spPr bwMode="auto">
          <a:xfrm flipV="1">
            <a:off x="395288" y="1341438"/>
            <a:ext cx="8351837" cy="0"/>
          </a:xfrm>
          <a:prstGeom prst="line">
            <a:avLst/>
          </a:prstGeom>
          <a:noFill/>
          <a:ln w="28575">
            <a:solidFill>
              <a:srgbClr val="FF0000"/>
            </a:solidFill>
            <a:round/>
            <a:headEnd/>
            <a:tailEnd/>
          </a:ln>
          <a:effectLst/>
        </p:spPr>
        <p:txBody>
          <a:bodyPr/>
          <a:lstStyle/>
          <a:p>
            <a:endParaRPr lang="en-US"/>
          </a:p>
        </p:txBody>
      </p:sp>
      <p:sp>
        <p:nvSpPr>
          <p:cNvPr id="17449" name="Line 41"/>
          <p:cNvSpPr>
            <a:spLocks noChangeShapeType="1"/>
          </p:cNvSpPr>
          <p:nvPr userDrawn="1"/>
        </p:nvSpPr>
        <p:spPr bwMode="auto">
          <a:xfrm>
            <a:off x="6084888" y="6597650"/>
            <a:ext cx="2736850" cy="0"/>
          </a:xfrm>
          <a:prstGeom prst="line">
            <a:avLst/>
          </a:prstGeom>
          <a:noFill/>
          <a:ln w="15875">
            <a:solidFill>
              <a:srgbClr val="0000FF"/>
            </a:solidFill>
            <a:round/>
            <a:headEnd/>
            <a:tailEnd/>
          </a:ln>
          <a:effectLst/>
        </p:spPr>
        <p:txBody>
          <a:bodyPr/>
          <a:lstStyle/>
          <a:p>
            <a:endParaRPr lang="en-US"/>
          </a:p>
        </p:txBody>
      </p:sp>
      <p:sp>
        <p:nvSpPr>
          <p:cNvPr id="17450" name="Line 42"/>
          <p:cNvSpPr>
            <a:spLocks noChangeShapeType="1"/>
          </p:cNvSpPr>
          <p:nvPr userDrawn="1"/>
        </p:nvSpPr>
        <p:spPr bwMode="auto">
          <a:xfrm>
            <a:off x="8820150" y="5876925"/>
            <a:ext cx="0" cy="720725"/>
          </a:xfrm>
          <a:prstGeom prst="line">
            <a:avLst/>
          </a:prstGeom>
          <a:noFill/>
          <a:ln w="15875">
            <a:solidFill>
              <a:srgbClr val="0000FF"/>
            </a:solidFill>
            <a:round/>
            <a:headEnd/>
            <a:tailEnd/>
          </a:ln>
          <a:effectLst/>
        </p:spPr>
        <p:txBody>
          <a:bodyPr/>
          <a:lstStyle/>
          <a:p>
            <a:endParaRPr lang="en-US"/>
          </a:p>
        </p:txBody>
      </p:sp>
      <p:sp>
        <p:nvSpPr>
          <p:cNvPr id="17451" name="Line 43"/>
          <p:cNvSpPr>
            <a:spLocks noChangeShapeType="1"/>
          </p:cNvSpPr>
          <p:nvPr userDrawn="1"/>
        </p:nvSpPr>
        <p:spPr bwMode="auto">
          <a:xfrm>
            <a:off x="4572000" y="260350"/>
            <a:ext cx="4176713" cy="0"/>
          </a:xfrm>
          <a:prstGeom prst="line">
            <a:avLst/>
          </a:prstGeom>
          <a:noFill/>
          <a:ln w="15875">
            <a:solidFill>
              <a:srgbClr val="0000FF"/>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iming>
    <p:tnLst>
      <p:par>
        <p:cTn id="1" dur="indefinite" restart="never" nodeType="tmRoot"/>
      </p:par>
    </p:tnLst>
  </p:timing>
  <p:txStyles>
    <p:titleStyle>
      <a:lvl1pPr algn="l" rtl="0" fontAlgn="base">
        <a:spcBef>
          <a:spcPct val="0"/>
        </a:spcBef>
        <a:spcAft>
          <a:spcPct val="0"/>
        </a:spcAft>
        <a:defRPr sz="3300" b="1">
          <a:solidFill>
            <a:schemeClr val="tx1"/>
          </a:solidFill>
          <a:latin typeface="+mj-lt"/>
          <a:ea typeface="+mj-ea"/>
          <a:cs typeface="+mj-cs"/>
        </a:defRPr>
      </a:lvl1pPr>
      <a:lvl2pPr algn="l" rtl="0" fontAlgn="base">
        <a:spcBef>
          <a:spcPct val="0"/>
        </a:spcBef>
        <a:spcAft>
          <a:spcPct val="0"/>
        </a:spcAft>
        <a:defRPr sz="3300" b="1">
          <a:solidFill>
            <a:schemeClr val="tx1"/>
          </a:solidFill>
          <a:latin typeface="Candara" pitchFamily="34" charset="0"/>
        </a:defRPr>
      </a:lvl2pPr>
      <a:lvl3pPr algn="l" rtl="0" fontAlgn="base">
        <a:spcBef>
          <a:spcPct val="0"/>
        </a:spcBef>
        <a:spcAft>
          <a:spcPct val="0"/>
        </a:spcAft>
        <a:defRPr sz="3300" b="1">
          <a:solidFill>
            <a:schemeClr val="tx1"/>
          </a:solidFill>
          <a:latin typeface="Candara" pitchFamily="34" charset="0"/>
        </a:defRPr>
      </a:lvl3pPr>
      <a:lvl4pPr algn="l" rtl="0" fontAlgn="base">
        <a:spcBef>
          <a:spcPct val="0"/>
        </a:spcBef>
        <a:spcAft>
          <a:spcPct val="0"/>
        </a:spcAft>
        <a:defRPr sz="3300" b="1">
          <a:solidFill>
            <a:schemeClr val="tx1"/>
          </a:solidFill>
          <a:latin typeface="Candara" pitchFamily="34" charset="0"/>
        </a:defRPr>
      </a:lvl4pPr>
      <a:lvl5pPr algn="l" rtl="0" fontAlgn="base">
        <a:spcBef>
          <a:spcPct val="0"/>
        </a:spcBef>
        <a:spcAft>
          <a:spcPct val="0"/>
        </a:spcAft>
        <a:defRPr sz="3300" b="1">
          <a:solidFill>
            <a:schemeClr val="tx1"/>
          </a:solidFill>
          <a:latin typeface="Candara" pitchFamily="34" charset="0"/>
        </a:defRPr>
      </a:lvl5pPr>
      <a:lvl6pPr marL="457200" algn="l" rtl="0" fontAlgn="base">
        <a:spcBef>
          <a:spcPct val="0"/>
        </a:spcBef>
        <a:spcAft>
          <a:spcPct val="0"/>
        </a:spcAft>
        <a:defRPr sz="3300" b="1">
          <a:solidFill>
            <a:schemeClr val="tx1"/>
          </a:solidFill>
          <a:latin typeface="Candara" pitchFamily="34" charset="0"/>
        </a:defRPr>
      </a:lvl6pPr>
      <a:lvl7pPr marL="914400" algn="l" rtl="0" fontAlgn="base">
        <a:spcBef>
          <a:spcPct val="0"/>
        </a:spcBef>
        <a:spcAft>
          <a:spcPct val="0"/>
        </a:spcAft>
        <a:defRPr sz="3300" b="1">
          <a:solidFill>
            <a:schemeClr val="tx1"/>
          </a:solidFill>
          <a:latin typeface="Candara" pitchFamily="34" charset="0"/>
        </a:defRPr>
      </a:lvl7pPr>
      <a:lvl8pPr marL="1371600" algn="l" rtl="0" fontAlgn="base">
        <a:spcBef>
          <a:spcPct val="0"/>
        </a:spcBef>
        <a:spcAft>
          <a:spcPct val="0"/>
        </a:spcAft>
        <a:defRPr sz="3300" b="1">
          <a:solidFill>
            <a:schemeClr val="tx1"/>
          </a:solidFill>
          <a:latin typeface="Candara" pitchFamily="34" charset="0"/>
        </a:defRPr>
      </a:lvl8pPr>
      <a:lvl9pPr marL="1828800" algn="l" rtl="0" fontAlgn="base">
        <a:spcBef>
          <a:spcPct val="0"/>
        </a:spcBef>
        <a:spcAft>
          <a:spcPct val="0"/>
        </a:spcAft>
        <a:defRPr sz="3300" b="1">
          <a:solidFill>
            <a:schemeClr val="tx1"/>
          </a:solidFill>
          <a:latin typeface="Candara" pitchFamily="34" charset="0"/>
        </a:defRPr>
      </a:lvl9pPr>
    </p:titleStyle>
    <p:bodyStyle>
      <a:lvl1pPr marL="342900" indent="-342900" algn="l" rtl="0" fontAlgn="base">
        <a:spcBef>
          <a:spcPct val="20000"/>
        </a:spcBef>
        <a:spcAft>
          <a:spcPct val="0"/>
        </a:spcAft>
        <a:buClr>
          <a:schemeClr val="tx1"/>
        </a:buClr>
        <a:buChar char="•"/>
        <a:defRPr sz="3000">
          <a:solidFill>
            <a:schemeClr val="tx1"/>
          </a:solidFill>
          <a:latin typeface="+mn-lt"/>
          <a:ea typeface="+mn-ea"/>
          <a:cs typeface="+mn-cs"/>
        </a:defRPr>
      </a:lvl1pPr>
      <a:lvl2pPr marL="692150" indent="-347663" algn="l" rtl="0" fontAlgn="base">
        <a:spcBef>
          <a:spcPct val="20000"/>
        </a:spcBef>
        <a:spcAft>
          <a:spcPct val="0"/>
        </a:spcAft>
        <a:buClr>
          <a:schemeClr val="tx1"/>
        </a:buClr>
        <a:buChar char="•"/>
        <a:defRPr sz="2600">
          <a:solidFill>
            <a:schemeClr val="tx1"/>
          </a:solidFill>
          <a:latin typeface="+mn-lt"/>
        </a:defRPr>
      </a:lvl2pPr>
      <a:lvl3pPr marL="987425" indent="-293688" algn="l" rtl="0" fontAlgn="base">
        <a:spcBef>
          <a:spcPct val="20000"/>
        </a:spcBef>
        <a:spcAft>
          <a:spcPct val="0"/>
        </a:spcAft>
        <a:buClr>
          <a:schemeClr val="tx1"/>
        </a:buClr>
        <a:buChar char="•"/>
        <a:defRPr sz="2300">
          <a:solidFill>
            <a:schemeClr val="tx1"/>
          </a:solidFill>
          <a:latin typeface="+mn-lt"/>
        </a:defRPr>
      </a:lvl3pPr>
      <a:lvl4pPr marL="1281113" indent="-292100" algn="l" rtl="0" fontAlgn="base">
        <a:spcBef>
          <a:spcPct val="20000"/>
        </a:spcBef>
        <a:spcAft>
          <a:spcPct val="0"/>
        </a:spcAft>
        <a:buClr>
          <a:schemeClr val="tx1"/>
        </a:buClr>
        <a:buChar char="•"/>
        <a:defRPr sz="2000">
          <a:solidFill>
            <a:schemeClr val="tx1"/>
          </a:solidFill>
          <a:latin typeface="+mn-lt"/>
        </a:defRPr>
      </a:lvl4pPr>
      <a:lvl5pPr marL="1598613" indent="-315913" algn="l" rtl="0" fontAlgn="base">
        <a:spcBef>
          <a:spcPct val="20000"/>
        </a:spcBef>
        <a:spcAft>
          <a:spcPct val="0"/>
        </a:spcAft>
        <a:buClr>
          <a:schemeClr val="tx1"/>
        </a:buClr>
        <a:buChar char="•"/>
        <a:defRPr sz="2000">
          <a:solidFill>
            <a:schemeClr val="tx1"/>
          </a:solidFill>
          <a:latin typeface="+mn-lt"/>
        </a:defRPr>
      </a:lvl5pPr>
      <a:lvl6pPr marL="2055813" indent="-315913" algn="l" rtl="0" fontAlgn="base">
        <a:spcBef>
          <a:spcPct val="20000"/>
        </a:spcBef>
        <a:spcAft>
          <a:spcPct val="0"/>
        </a:spcAft>
        <a:buClr>
          <a:schemeClr val="tx1"/>
        </a:buClr>
        <a:buChar char="•"/>
        <a:defRPr sz="2000">
          <a:solidFill>
            <a:schemeClr val="tx1"/>
          </a:solidFill>
          <a:latin typeface="+mn-lt"/>
        </a:defRPr>
      </a:lvl6pPr>
      <a:lvl7pPr marL="2513013" indent="-315913" algn="l" rtl="0" fontAlgn="base">
        <a:spcBef>
          <a:spcPct val="20000"/>
        </a:spcBef>
        <a:spcAft>
          <a:spcPct val="0"/>
        </a:spcAft>
        <a:buClr>
          <a:schemeClr val="tx1"/>
        </a:buClr>
        <a:buChar char="•"/>
        <a:defRPr sz="2000">
          <a:solidFill>
            <a:schemeClr val="tx1"/>
          </a:solidFill>
          <a:latin typeface="+mn-lt"/>
        </a:defRPr>
      </a:lvl7pPr>
      <a:lvl8pPr marL="2970213" indent="-315913" algn="l" rtl="0" fontAlgn="base">
        <a:spcBef>
          <a:spcPct val="20000"/>
        </a:spcBef>
        <a:spcAft>
          <a:spcPct val="0"/>
        </a:spcAft>
        <a:buClr>
          <a:schemeClr val="tx1"/>
        </a:buClr>
        <a:buChar char="•"/>
        <a:defRPr sz="2000">
          <a:solidFill>
            <a:schemeClr val="tx1"/>
          </a:solidFill>
          <a:latin typeface="+mn-lt"/>
        </a:defRPr>
      </a:lvl8pPr>
      <a:lvl9pPr marL="3427413" indent="-315913" algn="l" rtl="0" fontAlgn="base">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8788" y="1412875"/>
            <a:ext cx="8216900" cy="1368425"/>
          </a:xfrm>
        </p:spPr>
        <p:txBody>
          <a:bodyPr/>
          <a:lstStyle/>
          <a:p>
            <a:r>
              <a:rPr lang="sr-Cyrl-CS" sz="2400" dirty="0"/>
              <a:t>ИНТЕГРИСАНЕ</a:t>
            </a:r>
            <a:r>
              <a:rPr lang="sr-Latn-CS" sz="2400" dirty="0"/>
              <a:t> </a:t>
            </a:r>
            <a:r>
              <a:rPr lang="sr-Cyrl-CS" sz="2400" dirty="0"/>
              <a:t>АКАДЕМСКЕ СТУДИЈЕ ФАРМАЦИЈЕ</a:t>
            </a:r>
            <a:br>
              <a:rPr lang="sr-Cyrl-CS" sz="2400" dirty="0"/>
            </a:br>
            <a:r>
              <a:rPr lang="sr-Cyrl-CS" sz="2400" dirty="0" smtClean="0"/>
              <a:t>Б16</a:t>
            </a:r>
            <a:r>
              <a:rPr lang="sr-Latn-CS" sz="2400" dirty="0" smtClean="0"/>
              <a:t> </a:t>
            </a:r>
            <a:r>
              <a:rPr lang="sr-Cyrl-CS" sz="2400" dirty="0"/>
              <a:t>- </a:t>
            </a:r>
            <a:r>
              <a:rPr lang="sr-Cyrl-CS" sz="2400" dirty="0" smtClean="0"/>
              <a:t>Фармакологија </a:t>
            </a:r>
            <a:r>
              <a:rPr lang="sr-Cyrl-CS" sz="2400" dirty="0"/>
              <a:t>1</a:t>
            </a:r>
            <a:r>
              <a:rPr lang="sr-Cyrl-CS" sz="2500" dirty="0"/>
              <a:t/>
            </a:r>
            <a:br>
              <a:rPr lang="sr-Cyrl-CS" sz="2500" dirty="0"/>
            </a:br>
            <a:r>
              <a:rPr lang="sr-Cyrl-CS" sz="2000" dirty="0"/>
              <a:t/>
            </a:r>
            <a:br>
              <a:rPr lang="sr-Cyrl-CS" sz="2000" dirty="0"/>
            </a:br>
            <a:r>
              <a:rPr lang="sr-Cyrl-CS" sz="2600" dirty="0" smtClean="0">
                <a:solidFill>
                  <a:srgbClr val="CC0000"/>
                </a:solidFill>
              </a:rPr>
              <a:t>Предавање </a:t>
            </a:r>
            <a:r>
              <a:rPr lang="sr-Latn-RS" sz="2600" dirty="0" smtClean="0">
                <a:solidFill>
                  <a:srgbClr val="CC0000"/>
                </a:solidFill>
              </a:rPr>
              <a:t>4</a:t>
            </a:r>
            <a:endParaRPr lang="sr-Latn-CS" sz="2600" dirty="0">
              <a:solidFill>
                <a:srgbClr val="CC0000"/>
              </a:solidFill>
            </a:endParaRPr>
          </a:p>
        </p:txBody>
      </p:sp>
      <p:sp>
        <p:nvSpPr>
          <p:cNvPr id="2051" name="Rectangle 3"/>
          <p:cNvSpPr>
            <a:spLocks noGrp="1" noChangeArrowheads="1"/>
          </p:cNvSpPr>
          <p:nvPr>
            <p:ph type="subTitle" idx="1"/>
          </p:nvPr>
        </p:nvSpPr>
        <p:spPr>
          <a:xfrm>
            <a:off x="250825" y="3409950"/>
            <a:ext cx="8607455" cy="3187700"/>
          </a:xfrm>
        </p:spPr>
        <p:txBody>
          <a:bodyPr/>
          <a:lstStyle/>
          <a:p>
            <a:r>
              <a:rPr lang="en-US" sz="2800" b="1" dirty="0" err="1">
                <a:solidFill>
                  <a:schemeClr val="tx1"/>
                </a:solidFill>
                <a:latin typeface="+mn-lt"/>
                <a:ea typeface="+mn-ea"/>
                <a:cs typeface="+mn-cs"/>
              </a:rPr>
              <a:t>Нежељена</a:t>
            </a:r>
            <a:r>
              <a:rPr lang="en-US" sz="2800" b="1" dirty="0">
                <a:solidFill>
                  <a:schemeClr val="tx1"/>
                </a:solidFill>
                <a:latin typeface="+mn-lt"/>
                <a:ea typeface="+mn-ea"/>
                <a:cs typeface="+mn-cs"/>
              </a:rPr>
              <a:t> </a:t>
            </a:r>
            <a:r>
              <a:rPr lang="en-US" sz="2800" b="1" dirty="0" err="1">
                <a:solidFill>
                  <a:schemeClr val="tx1"/>
                </a:solidFill>
                <a:latin typeface="+mn-lt"/>
                <a:ea typeface="+mn-ea"/>
                <a:cs typeface="+mn-cs"/>
              </a:rPr>
              <a:t>дејства</a:t>
            </a:r>
            <a:r>
              <a:rPr lang="en-US" sz="2800" b="1" dirty="0">
                <a:solidFill>
                  <a:schemeClr val="tx1"/>
                </a:solidFill>
                <a:latin typeface="+mn-lt"/>
                <a:ea typeface="+mn-ea"/>
                <a:cs typeface="+mn-cs"/>
              </a:rPr>
              <a:t> </a:t>
            </a:r>
            <a:r>
              <a:rPr lang="en-US" sz="2800" b="1" dirty="0" err="1">
                <a:solidFill>
                  <a:schemeClr val="tx1"/>
                </a:solidFill>
                <a:latin typeface="+mn-lt"/>
                <a:ea typeface="+mn-ea"/>
                <a:cs typeface="+mn-cs"/>
              </a:rPr>
              <a:t>лекова</a:t>
            </a:r>
            <a:r>
              <a:rPr lang="en-US" sz="2800" b="1" dirty="0">
                <a:solidFill>
                  <a:schemeClr val="tx1"/>
                </a:solidFill>
                <a:latin typeface="+mn-lt"/>
                <a:ea typeface="+mn-ea"/>
                <a:cs typeface="+mn-cs"/>
              </a:rPr>
              <a:t>. </a:t>
            </a:r>
            <a:r>
              <a:rPr lang="en-US" sz="2800" b="1" dirty="0" err="1">
                <a:solidFill>
                  <a:schemeClr val="tx1"/>
                </a:solidFill>
                <a:latin typeface="+mn-lt"/>
                <a:ea typeface="+mn-ea"/>
                <a:cs typeface="+mn-cs"/>
              </a:rPr>
              <a:t>Алергије</a:t>
            </a:r>
            <a:r>
              <a:rPr lang="en-US" sz="2800" b="1" dirty="0">
                <a:solidFill>
                  <a:schemeClr val="tx1"/>
                </a:solidFill>
                <a:latin typeface="+mn-lt"/>
                <a:ea typeface="+mn-ea"/>
                <a:cs typeface="+mn-cs"/>
              </a:rPr>
              <a:t> </a:t>
            </a:r>
            <a:r>
              <a:rPr lang="en-US" sz="2800" b="1" dirty="0" err="1">
                <a:solidFill>
                  <a:schemeClr val="tx1"/>
                </a:solidFill>
                <a:latin typeface="+mn-lt"/>
                <a:ea typeface="+mn-ea"/>
                <a:cs typeface="+mn-cs"/>
              </a:rPr>
              <a:t>на</a:t>
            </a:r>
            <a:r>
              <a:rPr lang="en-US" sz="2800" b="1" dirty="0">
                <a:solidFill>
                  <a:schemeClr val="tx1"/>
                </a:solidFill>
                <a:latin typeface="+mn-lt"/>
                <a:ea typeface="+mn-ea"/>
                <a:cs typeface="+mn-cs"/>
              </a:rPr>
              <a:t> </a:t>
            </a:r>
            <a:r>
              <a:rPr lang="en-US" sz="2800" b="1" dirty="0" err="1">
                <a:solidFill>
                  <a:schemeClr val="tx1"/>
                </a:solidFill>
                <a:latin typeface="+mn-lt"/>
                <a:ea typeface="+mn-ea"/>
                <a:cs typeface="+mn-cs"/>
              </a:rPr>
              <a:t>лекове</a:t>
            </a:r>
            <a:r>
              <a:rPr lang="en-US" sz="2800" b="1" dirty="0">
                <a:solidFill>
                  <a:schemeClr val="tx1"/>
                </a:solidFill>
                <a:latin typeface="+mn-lt"/>
                <a:ea typeface="+mn-ea"/>
                <a:cs typeface="+mn-cs"/>
              </a:rPr>
              <a:t>. </a:t>
            </a:r>
          </a:p>
          <a:p>
            <a:r>
              <a:rPr lang="fr-FR" sz="2800" b="1" dirty="0" err="1">
                <a:solidFill>
                  <a:schemeClr val="tx1"/>
                </a:solidFill>
                <a:latin typeface="+mn-lt"/>
                <a:ea typeface="+mn-ea"/>
                <a:cs typeface="+mn-cs"/>
              </a:rPr>
              <a:t>Примена</a:t>
            </a:r>
            <a:r>
              <a:rPr lang="fr-FR" sz="2800" b="1" dirty="0">
                <a:solidFill>
                  <a:schemeClr val="tx1"/>
                </a:solidFill>
                <a:latin typeface="+mn-lt"/>
                <a:ea typeface="+mn-ea"/>
                <a:cs typeface="+mn-cs"/>
              </a:rPr>
              <a:t> </a:t>
            </a:r>
            <a:r>
              <a:rPr lang="fr-FR" sz="2800" b="1" dirty="0" err="1">
                <a:solidFill>
                  <a:schemeClr val="tx1"/>
                </a:solidFill>
                <a:latin typeface="+mn-lt"/>
                <a:ea typeface="+mn-ea"/>
                <a:cs typeface="+mn-cs"/>
              </a:rPr>
              <a:t>лекова</a:t>
            </a:r>
            <a:r>
              <a:rPr lang="fr-FR" sz="2800" b="1" dirty="0">
                <a:solidFill>
                  <a:schemeClr val="tx1"/>
                </a:solidFill>
                <a:latin typeface="+mn-lt"/>
                <a:ea typeface="+mn-ea"/>
                <a:cs typeface="+mn-cs"/>
              </a:rPr>
              <a:t> </a:t>
            </a:r>
            <a:r>
              <a:rPr lang="fr-FR" sz="2800" b="1" dirty="0" err="1">
                <a:solidFill>
                  <a:schemeClr val="tx1"/>
                </a:solidFill>
                <a:latin typeface="+mn-lt"/>
                <a:ea typeface="+mn-ea"/>
                <a:cs typeface="+mn-cs"/>
              </a:rPr>
              <a:t>код</a:t>
            </a:r>
            <a:r>
              <a:rPr lang="fr-FR" sz="2800" b="1" dirty="0">
                <a:solidFill>
                  <a:schemeClr val="tx1"/>
                </a:solidFill>
                <a:latin typeface="+mn-lt"/>
                <a:ea typeface="+mn-ea"/>
                <a:cs typeface="+mn-cs"/>
              </a:rPr>
              <a:t> </a:t>
            </a:r>
            <a:r>
              <a:rPr lang="fr-FR" sz="2800" b="1" dirty="0" err="1">
                <a:solidFill>
                  <a:schemeClr val="tx1"/>
                </a:solidFill>
                <a:latin typeface="+mn-lt"/>
                <a:ea typeface="+mn-ea"/>
                <a:cs typeface="+mn-cs"/>
              </a:rPr>
              <a:t>деце</a:t>
            </a:r>
            <a:r>
              <a:rPr lang="fr-FR" sz="2800" b="1" dirty="0">
                <a:solidFill>
                  <a:schemeClr val="tx1"/>
                </a:solidFill>
                <a:latin typeface="+mn-lt"/>
                <a:ea typeface="+mn-ea"/>
                <a:cs typeface="+mn-cs"/>
              </a:rPr>
              <a:t>, </a:t>
            </a:r>
            <a:r>
              <a:rPr lang="fr-FR" sz="2800" b="1" dirty="0" err="1" smtClean="0">
                <a:solidFill>
                  <a:schemeClr val="tx1"/>
                </a:solidFill>
                <a:latin typeface="+mn-lt"/>
                <a:ea typeface="+mn-ea"/>
                <a:cs typeface="+mn-cs"/>
              </a:rPr>
              <a:t>старих</a:t>
            </a:r>
            <a:r>
              <a:rPr lang="sr-Cyrl-RS" sz="2800" b="1" smtClean="0"/>
              <a:t> и</a:t>
            </a:r>
            <a:r>
              <a:rPr lang="fr-FR" sz="2800" b="1" smtClean="0">
                <a:solidFill>
                  <a:schemeClr val="tx1"/>
                </a:solidFill>
                <a:latin typeface="+mn-lt"/>
                <a:ea typeface="+mn-ea"/>
                <a:cs typeface="+mn-cs"/>
              </a:rPr>
              <a:t> </a:t>
            </a:r>
            <a:r>
              <a:rPr lang="fr-FR" sz="2800" b="1" dirty="0" err="1" smtClean="0">
                <a:solidFill>
                  <a:schemeClr val="tx1"/>
                </a:solidFill>
                <a:latin typeface="+mn-lt"/>
                <a:ea typeface="+mn-ea"/>
                <a:cs typeface="+mn-cs"/>
              </a:rPr>
              <a:t>жена</a:t>
            </a:r>
            <a:r>
              <a:rPr lang="fr-FR" sz="2800" b="1" dirty="0" smtClean="0">
                <a:solidFill>
                  <a:schemeClr val="tx1"/>
                </a:solidFill>
                <a:latin typeface="+mn-lt"/>
                <a:ea typeface="+mn-ea"/>
                <a:cs typeface="+mn-cs"/>
              </a:rPr>
              <a:t>.</a:t>
            </a:r>
            <a:endParaRPr lang="sr-Cyrl-CS" sz="2800" b="1" dirty="0">
              <a:solidFill>
                <a:srgbClr val="C00000"/>
              </a:solidFill>
            </a:endParaRPr>
          </a:p>
          <a:p>
            <a:endParaRPr lang="sr-Cyrl-CS" sz="5000" b="1" dirty="0">
              <a:solidFill>
                <a:srgbClr val="C00000"/>
              </a:solidFill>
            </a:endParaRPr>
          </a:p>
          <a:p>
            <a:r>
              <a:rPr lang="sr-Cyrl-RS" sz="2600" b="1" dirty="0" smtClean="0">
                <a:solidFill>
                  <a:srgbClr val="C00000"/>
                </a:solidFill>
              </a:rPr>
              <a:t>Проф</a:t>
            </a:r>
            <a:r>
              <a:rPr lang="sr-Cyrl-CS" sz="2600" b="1" dirty="0" smtClean="0">
                <a:solidFill>
                  <a:srgbClr val="C00000"/>
                </a:solidFill>
              </a:rPr>
              <a:t>. </a:t>
            </a:r>
            <a:r>
              <a:rPr lang="sr-Cyrl-CS" sz="2600" b="1" dirty="0">
                <a:solidFill>
                  <a:srgbClr val="C00000"/>
                </a:solidFill>
              </a:rPr>
              <a:t>др Марко Фолић</a:t>
            </a:r>
            <a:endParaRPr lang="en-US" sz="2600" b="1" dirty="0">
              <a:solidFill>
                <a:srgbClr val="C00000"/>
              </a:solidFill>
            </a:endParaRPr>
          </a:p>
          <a:p>
            <a:endParaRPr lang="sr-Latn-CS" sz="3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457200" y="122238"/>
            <a:ext cx="8218488" cy="1173162"/>
          </a:xfrm>
        </p:spPr>
        <p:txBody>
          <a:bodyPr/>
          <a:lstStyle/>
          <a:p>
            <a:pPr algn="ctr"/>
            <a:r>
              <a:rPr lang="sr-Cyrl-CS" sz="2800"/>
              <a:t>Агенција за лекове и медицинска средства Србије</a:t>
            </a:r>
            <a:endParaRPr lang="sr-Latn-CS" sz="2800"/>
          </a:p>
        </p:txBody>
      </p:sp>
      <p:sp>
        <p:nvSpPr>
          <p:cNvPr id="121859" name="Rectangle 3"/>
          <p:cNvSpPr>
            <a:spLocks noGrp="1" noChangeArrowheads="1"/>
          </p:cNvSpPr>
          <p:nvPr>
            <p:ph type="body" idx="1"/>
          </p:nvPr>
        </p:nvSpPr>
        <p:spPr>
          <a:xfrm>
            <a:off x="457200" y="1624013"/>
            <a:ext cx="8382000" cy="4757737"/>
          </a:xfrm>
        </p:spPr>
        <p:txBody>
          <a:bodyPr/>
          <a:lstStyle/>
          <a:p>
            <a:r>
              <a:rPr lang="sr-Cyrl-CS" sz="2700" dirty="0"/>
              <a:t>П</a:t>
            </a:r>
            <a:r>
              <a:rPr lang="sr-Latn-CS" sz="2700" dirty="0"/>
              <a:t>ријављивање нежељених реакција на лекове</a:t>
            </a:r>
            <a:r>
              <a:rPr lang="sr-Cyrl-CS" sz="2700" dirty="0"/>
              <a:t>:</a:t>
            </a:r>
            <a:r>
              <a:rPr lang="sr-Latn-CS" sz="2700" dirty="0"/>
              <a:t> </a:t>
            </a:r>
            <a:endParaRPr lang="sr-Cyrl-CS" dirty="0"/>
          </a:p>
          <a:p>
            <a:pPr lvl="1"/>
            <a:r>
              <a:rPr lang="sr-Cyrl-CS" sz="2000" dirty="0"/>
              <a:t>http://www.alims.gov.rs/ciril/files/2012/06/Prijava_nrl.pdf</a:t>
            </a:r>
          </a:p>
          <a:p>
            <a:pPr lvl="1"/>
            <a:r>
              <a:rPr lang="sr-Latn-CS" sz="2000" dirty="0"/>
              <a:t>E-mail</a:t>
            </a:r>
            <a:r>
              <a:rPr lang="sr-Cyrl-CS" sz="2000" dirty="0"/>
              <a:t> </a:t>
            </a:r>
            <a:r>
              <a:rPr lang="sr-Latn-CS" sz="2000" dirty="0"/>
              <a:t>адрес</a:t>
            </a:r>
            <a:r>
              <a:rPr lang="sr-Cyrl-CS" sz="2000" dirty="0"/>
              <a:t>а</a:t>
            </a:r>
            <a:r>
              <a:rPr lang="sr-Latn-CS" sz="2000" dirty="0"/>
              <a:t>: ncf@alims.gov.rs</a:t>
            </a:r>
          </a:p>
          <a:p>
            <a:pPr lvl="1"/>
            <a:r>
              <a:rPr lang="sr-Cyrl-CS" sz="2000" dirty="0"/>
              <a:t>П</a:t>
            </a:r>
            <a:r>
              <a:rPr lang="sr-Latn-CS" sz="2000" dirty="0"/>
              <a:t>оштанск</a:t>
            </a:r>
            <a:r>
              <a:rPr lang="sr-Cyrl-CS" sz="2000" dirty="0"/>
              <a:t>а</a:t>
            </a:r>
            <a:r>
              <a:rPr lang="sr-Latn-CS" sz="2000" dirty="0"/>
              <a:t> адрес</a:t>
            </a:r>
            <a:r>
              <a:rPr lang="sr-Cyrl-CS" sz="2000" dirty="0"/>
              <a:t>а</a:t>
            </a:r>
            <a:r>
              <a:rPr lang="sr-Latn-CS" sz="2000" dirty="0"/>
              <a:t>:</a:t>
            </a:r>
          </a:p>
          <a:p>
            <a:pPr>
              <a:buFontTx/>
              <a:buNone/>
            </a:pPr>
            <a:r>
              <a:rPr lang="sr-Cyrl-CS" sz="2000" dirty="0"/>
              <a:t>		</a:t>
            </a:r>
            <a:r>
              <a:rPr lang="sr-Latn-CS" sz="2000" dirty="0"/>
              <a:t>Агенција за лекове и медицинска средства Србије </a:t>
            </a:r>
          </a:p>
          <a:p>
            <a:pPr>
              <a:buFontTx/>
              <a:buNone/>
            </a:pPr>
            <a:r>
              <a:rPr lang="sr-Cyrl-CS" sz="2000" dirty="0"/>
              <a:t>		</a:t>
            </a:r>
            <a:r>
              <a:rPr lang="sr-Latn-CS" sz="2000" dirty="0"/>
              <a:t>(за Национални центар за фармаковигиланцу)</a:t>
            </a:r>
          </a:p>
          <a:p>
            <a:pPr>
              <a:buFontTx/>
              <a:buNone/>
            </a:pPr>
            <a:r>
              <a:rPr lang="sr-Cyrl-CS" sz="2000" dirty="0"/>
              <a:t>		</a:t>
            </a:r>
            <a:r>
              <a:rPr lang="sr-Latn-CS" sz="2000" dirty="0"/>
              <a:t>Војводе Степе 458, 11221 Београд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457200" y="541338"/>
            <a:ext cx="8218488" cy="800100"/>
          </a:xfrm>
        </p:spPr>
        <p:txBody>
          <a:bodyPr/>
          <a:lstStyle/>
          <a:p>
            <a:pPr algn="ctr"/>
            <a:r>
              <a:rPr lang="sr-Cyrl-CS" sz="2800"/>
              <a:t>Зашто пријављивати</a:t>
            </a:r>
            <a:r>
              <a:rPr lang="sr-Latn-CS" sz="2800"/>
              <a:t> </a:t>
            </a:r>
            <a:r>
              <a:rPr lang="sr-Cyrl-CS" sz="2800"/>
              <a:t>нежељене реакције на лекове?</a:t>
            </a:r>
            <a:endParaRPr lang="en-US" sz="2800"/>
          </a:p>
        </p:txBody>
      </p:sp>
      <p:sp>
        <p:nvSpPr>
          <p:cNvPr id="120835" name="Rectangle 3"/>
          <p:cNvSpPr>
            <a:spLocks noGrp="1" noChangeArrowheads="1"/>
          </p:cNvSpPr>
          <p:nvPr>
            <p:ph type="body" idx="1"/>
          </p:nvPr>
        </p:nvSpPr>
        <p:spPr>
          <a:xfrm>
            <a:off x="446088" y="1614488"/>
            <a:ext cx="8229600" cy="4335462"/>
          </a:xfrm>
        </p:spPr>
        <p:txBody>
          <a:bodyPr/>
          <a:lstStyle/>
          <a:p>
            <a:pPr>
              <a:lnSpc>
                <a:spcPct val="95000"/>
              </a:lnSpc>
            </a:pPr>
            <a:r>
              <a:rPr lang="ru-RU" sz="2400" dirty="0"/>
              <a:t>Основни циљеви спонтаног пријављивања нежељених реакција на лекове:</a:t>
            </a:r>
          </a:p>
          <a:p>
            <a:pPr lvl="1">
              <a:lnSpc>
                <a:spcPct val="95000"/>
              </a:lnSpc>
            </a:pPr>
            <a:r>
              <a:rPr lang="ru-RU" sz="2300" dirty="0"/>
              <a:t>Рано откривање непознатих информација о безбедности </a:t>
            </a:r>
            <a:r>
              <a:rPr lang="en-US" sz="2300" dirty="0" err="1"/>
              <a:t>лека</a:t>
            </a:r>
            <a:r>
              <a:rPr lang="en-US" sz="2300" dirty="0"/>
              <a:t> (</a:t>
            </a:r>
            <a:r>
              <a:rPr lang="en-US" sz="2300" dirty="0" err="1"/>
              <a:t>детекција</a:t>
            </a:r>
            <a:r>
              <a:rPr lang="en-US" sz="2300" dirty="0"/>
              <a:t> </a:t>
            </a:r>
            <a:r>
              <a:rPr lang="en-US" sz="2300" dirty="0" err="1"/>
              <a:t>сигнала</a:t>
            </a:r>
            <a:r>
              <a:rPr lang="en-US" sz="2300" dirty="0"/>
              <a:t>)</a:t>
            </a:r>
            <a:endParaRPr lang="sr-Latn-CS" sz="2300" dirty="0"/>
          </a:p>
          <a:p>
            <a:pPr lvl="1">
              <a:lnSpc>
                <a:spcPct val="95000"/>
              </a:lnSpc>
            </a:pPr>
            <a:r>
              <a:rPr lang="ru-RU" sz="2300" dirty="0"/>
              <a:t>Утицај на безбедносни профил лека (Сажетак карактеристика лека и </a:t>
            </a:r>
            <a:r>
              <a:rPr lang="sr-Latn-CS" sz="2300" dirty="0"/>
              <a:t>Упутство за пацијента) </a:t>
            </a:r>
            <a:endParaRPr lang="sr-Cyrl-CS" sz="2300" dirty="0"/>
          </a:p>
          <a:p>
            <a:pPr lvl="1">
              <a:lnSpc>
                <a:spcPct val="95000"/>
              </a:lnSpc>
            </a:pPr>
            <a:r>
              <a:rPr lang="sr-Cyrl-CS" sz="2300" dirty="0"/>
              <a:t>И</a:t>
            </a:r>
            <a:r>
              <a:rPr lang="en-US" sz="2300" dirty="0" err="1"/>
              <a:t>дентификација</a:t>
            </a:r>
            <a:r>
              <a:rPr lang="en-US" sz="2300" dirty="0"/>
              <a:t> и </a:t>
            </a:r>
            <a:r>
              <a:rPr lang="en-US" sz="2300" dirty="0" err="1"/>
              <a:t>квантификација</a:t>
            </a:r>
            <a:r>
              <a:rPr lang="en-US" sz="2300" dirty="0"/>
              <a:t> </a:t>
            </a:r>
            <a:r>
              <a:rPr lang="en-US" sz="2300" dirty="0" err="1"/>
              <a:t>фактора</a:t>
            </a:r>
            <a:r>
              <a:rPr lang="en-US" sz="2300" dirty="0"/>
              <a:t> </a:t>
            </a:r>
            <a:r>
              <a:rPr lang="en-US" sz="2300" dirty="0" err="1"/>
              <a:t>ризика</a:t>
            </a:r>
            <a:endParaRPr lang="sr-Latn-CS" sz="2300" dirty="0"/>
          </a:p>
          <a:p>
            <a:pPr lvl="1">
              <a:lnSpc>
                <a:spcPct val="95000"/>
              </a:lnSpc>
            </a:pPr>
            <a:r>
              <a:rPr lang="sr-Cyrl-CS" sz="2300" dirty="0"/>
              <a:t>С</a:t>
            </a:r>
            <a:r>
              <a:rPr lang="en-US" sz="2300" dirty="0" err="1"/>
              <a:t>пречавање</a:t>
            </a:r>
            <a:r>
              <a:rPr lang="en-US" sz="2300" dirty="0"/>
              <a:t> </a:t>
            </a:r>
            <a:r>
              <a:rPr lang="en-US" sz="2300" dirty="0" err="1"/>
              <a:t>непотребних</a:t>
            </a:r>
            <a:r>
              <a:rPr lang="en-US" sz="2300" dirty="0"/>
              <a:t> </a:t>
            </a:r>
            <a:r>
              <a:rPr lang="en-US" sz="2300" dirty="0" err="1"/>
              <a:t>тегоба</a:t>
            </a:r>
            <a:r>
              <a:rPr lang="en-US" sz="2300" dirty="0"/>
              <a:t> </a:t>
            </a:r>
            <a:r>
              <a:rPr lang="en-US" sz="2300" dirty="0" err="1"/>
              <a:t>пацијента</a:t>
            </a:r>
            <a:endParaRPr lang="sr-Cyrl-CS" sz="2300" dirty="0"/>
          </a:p>
          <a:p>
            <a:pPr lvl="1">
              <a:lnSpc>
                <a:spcPct val="95000"/>
              </a:lnSpc>
            </a:pPr>
            <a:r>
              <a:rPr lang="sr-Latn-CS" sz="2300" dirty="0"/>
              <a:t>Смањење морбидитета и морталитета</a:t>
            </a:r>
            <a:endParaRPr lang="sr-Cyrl-CS" sz="2300" dirty="0"/>
          </a:p>
          <a:p>
            <a:pPr lvl="1">
              <a:lnSpc>
                <a:spcPct val="95000"/>
              </a:lnSpc>
            </a:pPr>
            <a:r>
              <a:rPr lang="sr-Cyrl-CS" sz="2300" dirty="0"/>
              <a:t>Економски (редукција трошкова лечења)</a:t>
            </a:r>
          </a:p>
          <a:p>
            <a:pPr>
              <a:lnSpc>
                <a:spcPct val="95000"/>
              </a:lnSpc>
              <a:buFont typeface="Wingdings" pitchFamily="2" charset="2"/>
              <a:buNone/>
            </a:pPr>
            <a:endParaRPr lang="sr-Cyrl-CS" sz="2300" dirty="0"/>
          </a:p>
          <a:p>
            <a:pPr lvl="1"/>
            <a:endParaRPr lang="sr-Latn-CS" dirty="0">
              <a:solidFill>
                <a:srgbClr val="3D7AB7"/>
              </a:solidFill>
              <a:latin typeface="Comic Sans MS" pitchFamily="66" charset="0"/>
            </a:endParaRPr>
          </a:p>
          <a:p>
            <a:pPr lvl="1"/>
            <a:endParaRPr lang="en-US" sz="2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18488" cy="1071570"/>
          </a:xfrm>
        </p:spPr>
        <p:txBody>
          <a:bodyPr/>
          <a:lstStyle/>
          <a:p>
            <a:pPr algn="ctr"/>
            <a:r>
              <a:rPr lang="sr-Latn-RS" dirty="0" smtClean="0"/>
              <a:t>A</a:t>
            </a:r>
            <a:r>
              <a:rPr lang="ru-RU" dirty="0" smtClean="0"/>
              <a:t>лергијске реакције</a:t>
            </a:r>
            <a:r>
              <a:rPr lang="sr-Cyrl-RS" dirty="0" smtClean="0"/>
              <a:t> на лекове</a:t>
            </a:r>
            <a:endParaRPr lang="en-US" dirty="0"/>
          </a:p>
        </p:txBody>
      </p:sp>
      <p:sp>
        <p:nvSpPr>
          <p:cNvPr id="3" name="Content Placeholder 2"/>
          <p:cNvSpPr>
            <a:spLocks noGrp="1"/>
          </p:cNvSpPr>
          <p:nvPr>
            <p:ph idx="1"/>
          </p:nvPr>
        </p:nvSpPr>
        <p:spPr>
          <a:xfrm>
            <a:off x="457200" y="1643050"/>
            <a:ext cx="8229600" cy="4786346"/>
          </a:xfrm>
        </p:spPr>
        <p:txBody>
          <a:bodyPr/>
          <a:lstStyle/>
          <a:p>
            <a:r>
              <a:rPr lang="ru-RU" sz="2300" dirty="0" smtClean="0"/>
              <a:t>Четири различита типа</a:t>
            </a:r>
            <a:r>
              <a:rPr lang="sr-Latn-RS" sz="2300" dirty="0" smtClean="0"/>
              <a:t>,</a:t>
            </a:r>
            <a:r>
              <a:rPr lang="sr-Cyrl-RS" sz="2300" dirty="0" smtClean="0"/>
              <a:t> у</a:t>
            </a:r>
            <a:r>
              <a:rPr lang="ru-RU" sz="2300" dirty="0" smtClean="0"/>
              <a:t> зависности од места за које је лек везан и од доминантног начина реакције имунолошког система</a:t>
            </a:r>
            <a:r>
              <a:rPr lang="sr-Latn-RS" sz="2300" dirty="0" smtClean="0"/>
              <a:t>:</a:t>
            </a:r>
            <a:endParaRPr lang="ru-RU" sz="2300" dirty="0" smtClean="0"/>
          </a:p>
          <a:p>
            <a:pPr lvl="1"/>
            <a:r>
              <a:rPr lang="sr-Latn-RS" sz="2300" dirty="0" smtClean="0"/>
              <a:t>I </a:t>
            </a:r>
            <a:r>
              <a:rPr lang="sr-Cyrl-RS" sz="2300" dirty="0" smtClean="0"/>
              <a:t>тип (анафилактичка реакција)</a:t>
            </a:r>
          </a:p>
          <a:p>
            <a:pPr lvl="1"/>
            <a:r>
              <a:rPr lang="sr-Latn-RS" sz="2300" dirty="0" smtClean="0"/>
              <a:t>II</a:t>
            </a:r>
            <a:r>
              <a:rPr lang="sr-Cyrl-RS" sz="2300" dirty="0" smtClean="0"/>
              <a:t> тип (директна цитотоксичност)</a:t>
            </a:r>
          </a:p>
          <a:p>
            <a:pPr lvl="1"/>
            <a:r>
              <a:rPr lang="sr-Latn-RS" sz="2300" dirty="0" smtClean="0"/>
              <a:t>III</a:t>
            </a:r>
            <a:r>
              <a:rPr lang="ru-RU" sz="2300" dirty="0" smtClean="0"/>
              <a:t> тип (стварање имуних комплекса)</a:t>
            </a:r>
          </a:p>
          <a:p>
            <a:pPr lvl="1"/>
            <a:r>
              <a:rPr lang="sr-Latn-RS" sz="2300" dirty="0" smtClean="0"/>
              <a:t>IV</a:t>
            </a:r>
            <a:r>
              <a:rPr lang="sr-Cyrl-RS" sz="2300" dirty="0" smtClean="0"/>
              <a:t> тип (касна преосетљивост)</a:t>
            </a:r>
            <a:endParaRPr lang="en-US" sz="23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18488" cy="1235060"/>
          </a:xfrm>
        </p:spPr>
        <p:txBody>
          <a:bodyPr/>
          <a:lstStyle/>
          <a:p>
            <a:pPr algn="ctr"/>
            <a:r>
              <a:rPr lang="sr-Latn-RS" sz="3000" dirty="0" smtClean="0"/>
              <a:t>I</a:t>
            </a:r>
            <a:br>
              <a:rPr lang="sr-Latn-RS" sz="3000" dirty="0" smtClean="0"/>
            </a:br>
            <a:r>
              <a:rPr lang="sr-Cyrl-RS" sz="3000" dirty="0" smtClean="0"/>
              <a:t>Анафилактичка реакција</a:t>
            </a:r>
            <a:endParaRPr lang="en-US" sz="3000" dirty="0"/>
          </a:p>
        </p:txBody>
      </p:sp>
      <p:sp>
        <p:nvSpPr>
          <p:cNvPr id="3" name="Content Placeholder 2"/>
          <p:cNvSpPr>
            <a:spLocks noGrp="1"/>
          </p:cNvSpPr>
          <p:nvPr>
            <p:ph idx="1"/>
          </p:nvPr>
        </p:nvSpPr>
        <p:spPr>
          <a:xfrm>
            <a:off x="428596" y="1643050"/>
            <a:ext cx="8358246" cy="4643470"/>
          </a:xfrm>
        </p:spPr>
        <p:txBody>
          <a:bodyPr/>
          <a:lstStyle/>
          <a:p>
            <a:r>
              <a:rPr lang="ru-RU" sz="2000" dirty="0" smtClean="0"/>
              <a:t>Организам након првог контакта са леком ствара </a:t>
            </a:r>
            <a:r>
              <a:rPr lang="sr-Latn-RS" sz="2000" dirty="0" smtClean="0"/>
              <a:t>IgE</a:t>
            </a:r>
            <a:r>
              <a:rPr lang="ru-RU" sz="2000" dirty="0" smtClean="0"/>
              <a:t> антитела на лек која се везују својим </a:t>
            </a:r>
            <a:r>
              <a:rPr lang="sr-Latn-RS" sz="2000" dirty="0" smtClean="0"/>
              <a:t>Fc</a:t>
            </a:r>
            <a:r>
              <a:rPr lang="ru-RU" sz="2000" dirty="0" smtClean="0"/>
              <a:t> делом за мембрану мастоцита. </a:t>
            </a:r>
          </a:p>
          <a:p>
            <a:r>
              <a:rPr lang="ru-RU" sz="2000" dirty="0" smtClean="0"/>
              <a:t>Наредни контакт: лек се везује за </a:t>
            </a:r>
            <a:r>
              <a:rPr lang="sr-Latn-RS" sz="2000" dirty="0" smtClean="0"/>
              <a:t>IgE</a:t>
            </a:r>
            <a:r>
              <a:rPr lang="ru-RU" sz="2000" dirty="0" smtClean="0"/>
              <a:t> антитела на мастоцитима</a:t>
            </a:r>
            <a:r>
              <a:rPr lang="sr-Latn-RS" sz="2000" dirty="0" smtClean="0"/>
              <a:t>, </a:t>
            </a:r>
            <a:r>
              <a:rPr lang="ru-RU" sz="2000" dirty="0" smtClean="0"/>
              <a:t>проузрокује </a:t>
            </a:r>
            <a:r>
              <a:rPr lang="sr-Cyrl-RS" sz="2000" dirty="0" smtClean="0"/>
              <a:t>њихову </a:t>
            </a:r>
            <a:r>
              <a:rPr lang="ru-RU" sz="2000" dirty="0" smtClean="0"/>
              <a:t>дегранулацију и ослобађање медијатора (хистамин, хемотактички фактори, хепарин...) који изазивају вазодилатацију, хипотензију и едем.</a:t>
            </a:r>
          </a:p>
          <a:p>
            <a:r>
              <a:rPr lang="ru-RU" sz="2000" dirty="0" smtClean="0"/>
              <a:t>Клиничке манифестације: анафилактички шок или оток меких ткива врата и душника - гушење (Квинкеов едем). Блаже реакције: оспа/уртика.</a:t>
            </a:r>
          </a:p>
          <a:p>
            <a:r>
              <a:rPr lang="ru-RU" sz="2000" dirty="0" smtClean="0"/>
              <a:t>Терапијски приступ: престанак примене лека; примена адреналина; ињекција кортикостероида и Х1 антихистаминика.</a:t>
            </a:r>
          </a:p>
          <a:p>
            <a:r>
              <a:rPr lang="ru-RU" sz="2000" dirty="0" smtClean="0"/>
              <a:t>Уртика: применити само Х1 антихистаминике.</a:t>
            </a:r>
            <a:endParaRPr 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18488" cy="1235060"/>
          </a:xfrm>
        </p:spPr>
        <p:txBody>
          <a:bodyPr/>
          <a:lstStyle/>
          <a:p>
            <a:pPr algn="ctr"/>
            <a:r>
              <a:rPr lang="sr-Latn-RS" sz="3000" dirty="0" smtClean="0"/>
              <a:t>II</a:t>
            </a:r>
            <a:br>
              <a:rPr lang="sr-Latn-RS" sz="3000" dirty="0" smtClean="0"/>
            </a:br>
            <a:r>
              <a:rPr lang="sr-Cyrl-RS" sz="3000" dirty="0" smtClean="0"/>
              <a:t>Директна цитотоксичност</a:t>
            </a:r>
            <a:endParaRPr lang="en-US" sz="3000" dirty="0"/>
          </a:p>
        </p:txBody>
      </p:sp>
      <p:sp>
        <p:nvSpPr>
          <p:cNvPr id="3" name="Content Placeholder 2"/>
          <p:cNvSpPr>
            <a:spLocks noGrp="1"/>
          </p:cNvSpPr>
          <p:nvPr>
            <p:ph idx="1"/>
          </p:nvPr>
        </p:nvSpPr>
        <p:spPr>
          <a:xfrm>
            <a:off x="428596" y="1714488"/>
            <a:ext cx="8329642" cy="3929090"/>
          </a:xfrm>
        </p:spPr>
        <p:txBody>
          <a:bodyPr/>
          <a:lstStyle/>
          <a:p>
            <a:r>
              <a:rPr lang="sr-Cyrl-RS" sz="2000" dirty="0" smtClean="0"/>
              <a:t>Након првог уношења лека у организам имуни систем ствара </a:t>
            </a:r>
            <a:r>
              <a:rPr lang="sr-Latn-RS" sz="2000" dirty="0" smtClean="0"/>
              <a:t>IgG</a:t>
            </a:r>
            <a:r>
              <a:rPr lang="sr-Cyrl-RS" sz="2000" dirty="0" smtClean="0"/>
              <a:t> или </a:t>
            </a:r>
            <a:r>
              <a:rPr lang="sr-Latn-RS" sz="2000" dirty="0" smtClean="0"/>
              <a:t>IgM</a:t>
            </a:r>
            <a:r>
              <a:rPr lang="sr-Cyrl-RS" sz="2000" dirty="0" smtClean="0"/>
              <a:t> антитела на лек. </a:t>
            </a:r>
          </a:p>
          <a:p>
            <a:r>
              <a:rPr lang="ru-RU" sz="2000" dirty="0" smtClean="0"/>
              <a:t>Наредни контакт: </a:t>
            </a:r>
            <a:r>
              <a:rPr lang="sr-Cyrl-RS" sz="2000" dirty="0" smtClean="0"/>
              <a:t>лек се везује за мембрану карактеристичне врсте ћелија крви. </a:t>
            </a:r>
          </a:p>
          <a:p>
            <a:r>
              <a:rPr lang="sr-Cyrl-RS" sz="2000" dirty="0" smtClean="0"/>
              <a:t>Антитела се везују за лек и активирају комплемент који разара мембрану крвне ћелије. </a:t>
            </a:r>
          </a:p>
          <a:p>
            <a:r>
              <a:rPr lang="sr-Cyrl-RS" sz="2000" dirty="0" smtClean="0"/>
              <a:t>Резултат: лиза ћелије/хемолитичка анемија, леукопенија или тромбоцитопенија </a:t>
            </a:r>
            <a:r>
              <a:rPr lang="sr-Cyrl-RS" sz="1800" dirty="0" smtClean="0"/>
              <a:t>(</a:t>
            </a:r>
            <a:r>
              <a:rPr lang="sr-Cyrl-RS" sz="1800" i="1" dirty="0" smtClean="0"/>
              <a:t>зависно од врсте ћелија за које је медикамент везан)</a:t>
            </a:r>
            <a:r>
              <a:rPr lang="sr-Cyrl-RS" sz="1800" dirty="0" smtClean="0"/>
              <a:t>.</a:t>
            </a:r>
            <a:endParaRPr lang="en-US"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18488" cy="1235060"/>
          </a:xfrm>
        </p:spPr>
        <p:txBody>
          <a:bodyPr/>
          <a:lstStyle/>
          <a:p>
            <a:pPr algn="ctr"/>
            <a:r>
              <a:rPr lang="sr-Latn-RS" sz="3000" dirty="0" smtClean="0"/>
              <a:t>III</a:t>
            </a:r>
            <a:br>
              <a:rPr lang="sr-Latn-RS" sz="3000" dirty="0" smtClean="0"/>
            </a:br>
            <a:r>
              <a:rPr lang="sr-Cyrl-RS" sz="3000" dirty="0" smtClean="0"/>
              <a:t>Стварање имуних комплекса</a:t>
            </a:r>
            <a:endParaRPr lang="en-US" sz="3000" dirty="0"/>
          </a:p>
        </p:txBody>
      </p:sp>
      <p:sp>
        <p:nvSpPr>
          <p:cNvPr id="3" name="Content Placeholder 2"/>
          <p:cNvSpPr>
            <a:spLocks noGrp="1"/>
          </p:cNvSpPr>
          <p:nvPr>
            <p:ph idx="1"/>
          </p:nvPr>
        </p:nvSpPr>
        <p:spPr>
          <a:xfrm>
            <a:off x="357158" y="1714488"/>
            <a:ext cx="8429684" cy="4714908"/>
          </a:xfrm>
        </p:spPr>
        <p:txBody>
          <a:bodyPr/>
          <a:lstStyle/>
          <a:p>
            <a:r>
              <a:rPr lang="sr-Latn-RS" sz="2100" dirty="0" smtClean="0"/>
              <a:t>O</a:t>
            </a:r>
            <a:r>
              <a:rPr lang="sr-Cyrl-RS" sz="2100" dirty="0" smtClean="0"/>
              <a:t>рганизам ствара </a:t>
            </a:r>
            <a:r>
              <a:rPr lang="sr-Latn-RS" sz="2100" dirty="0" smtClean="0"/>
              <a:t>IgG</a:t>
            </a:r>
            <a:r>
              <a:rPr lang="sr-Cyrl-RS" sz="2100" dirty="0" smtClean="0"/>
              <a:t> или </a:t>
            </a:r>
            <a:r>
              <a:rPr lang="sr-Latn-RS" sz="2100" dirty="0" smtClean="0"/>
              <a:t>IgM</a:t>
            </a:r>
            <a:r>
              <a:rPr lang="sr-Cyrl-RS" sz="2100" dirty="0" smtClean="0"/>
              <a:t> антитела, али се лек не везује за мембрану ћелија. </a:t>
            </a:r>
          </a:p>
          <a:p>
            <a:r>
              <a:rPr lang="ru-RU" sz="2100" dirty="0" smtClean="0"/>
              <a:t>Наредни контакт: </a:t>
            </a:r>
            <a:r>
              <a:rPr lang="sr-Cyrl-RS" sz="2100" dirty="0" smtClean="0"/>
              <a:t>везивањ</a:t>
            </a:r>
            <a:r>
              <a:rPr lang="sr-Latn-RS" sz="2100" dirty="0" smtClean="0"/>
              <a:t>e</a:t>
            </a:r>
            <a:r>
              <a:rPr lang="sr-Cyrl-RS" sz="2100" dirty="0" smtClean="0"/>
              <a:t> лека и антитела (настају</a:t>
            </a:r>
            <a:r>
              <a:rPr lang="sr-Latn-RS" sz="2100" dirty="0" smtClean="0"/>
              <a:t> </a:t>
            </a:r>
            <a:r>
              <a:rPr lang="sr-Cyrl-RS" sz="2100" dirty="0" smtClean="0"/>
              <a:t>имуни комплекси), таложење комплекса антиген-антитело у ткивима и зидовима крвних судова, активација инфламаторних ћелија (лимфоцита, полиморфонуклеара, макрофага), настанак запаљења.</a:t>
            </a:r>
            <a:endParaRPr lang="en-US" sz="21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18488" cy="1235060"/>
          </a:xfrm>
        </p:spPr>
        <p:txBody>
          <a:bodyPr/>
          <a:lstStyle/>
          <a:p>
            <a:pPr algn="ctr"/>
            <a:r>
              <a:rPr lang="sr-Latn-RS" sz="3000" dirty="0" smtClean="0"/>
              <a:t>IV</a:t>
            </a:r>
            <a:br>
              <a:rPr lang="sr-Latn-RS" sz="3000" dirty="0" smtClean="0"/>
            </a:br>
            <a:r>
              <a:rPr lang="ru-RU" sz="3000" dirty="0" smtClean="0"/>
              <a:t>Касна преосетљивост</a:t>
            </a:r>
            <a:endParaRPr lang="en-US" sz="3000" dirty="0"/>
          </a:p>
        </p:txBody>
      </p:sp>
      <p:sp>
        <p:nvSpPr>
          <p:cNvPr id="3" name="Content Placeholder 2"/>
          <p:cNvSpPr>
            <a:spLocks noGrp="1"/>
          </p:cNvSpPr>
          <p:nvPr>
            <p:ph idx="1"/>
          </p:nvPr>
        </p:nvSpPr>
        <p:spPr>
          <a:xfrm>
            <a:off x="428596" y="1719263"/>
            <a:ext cx="8258204" cy="4411662"/>
          </a:xfrm>
        </p:spPr>
        <p:txBody>
          <a:bodyPr/>
          <a:lstStyle/>
          <a:p>
            <a:r>
              <a:rPr lang="sr-Cyrl-RS" sz="2100" dirty="0" smtClean="0"/>
              <a:t>С</a:t>
            </a:r>
            <a:r>
              <a:rPr lang="ru-RU" sz="2100" dirty="0" smtClean="0"/>
              <a:t>тварање клонова Т-лимфоцита који препознају лек као антиген. </a:t>
            </a:r>
          </a:p>
          <a:p>
            <a:r>
              <a:rPr lang="ru-RU" sz="2100" dirty="0" smtClean="0"/>
              <a:t>Имуна реакција Т-лимфоцита изискује извесно време - реакција на поновно уношење антигена настаје тек после латентног периода </a:t>
            </a:r>
            <a:r>
              <a:rPr lang="ru-RU" sz="1900" i="1" dirty="0" smtClean="0"/>
              <a:t>(</a:t>
            </a:r>
            <a:r>
              <a:rPr lang="ru-RU" sz="1900" i="1" dirty="0" smtClean="0"/>
              <a:t>од 48-72 часа)</a:t>
            </a:r>
            <a:r>
              <a:rPr lang="ru-RU" sz="2100" dirty="0" smtClean="0"/>
              <a:t>. </a:t>
            </a:r>
          </a:p>
          <a:p>
            <a:r>
              <a:rPr lang="ru-RU" sz="2100" dirty="0" smtClean="0"/>
              <a:t>Контактни дерматитис, алергијски хепатитис и нефритис након примене лекова...</a:t>
            </a:r>
            <a:endParaRPr lang="en-US" sz="21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18488" cy="1000132"/>
          </a:xfrm>
        </p:spPr>
        <p:txBody>
          <a:bodyPr/>
          <a:lstStyle/>
          <a:p>
            <a:pPr algn="ctr"/>
            <a:r>
              <a:rPr lang="sr-Cyrl-RS" sz="3000" dirty="0" smtClean="0"/>
              <a:t>Укрштена алергија</a:t>
            </a:r>
            <a:endParaRPr lang="en-US" sz="3000" dirty="0"/>
          </a:p>
        </p:txBody>
      </p:sp>
      <p:sp>
        <p:nvSpPr>
          <p:cNvPr id="3" name="Content Placeholder 2"/>
          <p:cNvSpPr>
            <a:spLocks noGrp="1"/>
          </p:cNvSpPr>
          <p:nvPr>
            <p:ph idx="1"/>
          </p:nvPr>
        </p:nvSpPr>
        <p:spPr>
          <a:xfrm>
            <a:off x="428596" y="1719263"/>
            <a:ext cx="8258204" cy="4411662"/>
          </a:xfrm>
        </p:spPr>
        <p:txBody>
          <a:bodyPr/>
          <a:lstStyle/>
          <a:p>
            <a:r>
              <a:rPr lang="sr-Cyrl-RS" sz="2000" dirty="0" smtClean="0"/>
              <a:t>Лекови сличне хемијске грађе могу изазвати алергијску реакцију исте манифестације иако је само један од њих претходно дошао у контакт са организмом. </a:t>
            </a:r>
          </a:p>
          <a:p>
            <a:r>
              <a:rPr lang="sr-Cyrl-RS" sz="2000" dirty="0" smtClean="0"/>
              <a:t>Имуни систем их препознаје као исти антиген</a:t>
            </a:r>
          </a:p>
          <a:p>
            <a:r>
              <a:rPr lang="sr-Cyrl-RS" sz="2000" dirty="0" smtClean="0"/>
              <a:t>Пеницилини и цефалоспорини имају идентичан део молекула – бета лактамски прстен; </a:t>
            </a:r>
            <a:r>
              <a:rPr lang="sr-Cyrl-RS" sz="2000" i="1" dirty="0" smtClean="0"/>
              <a:t>особа која је алергична на пеницилин може алергијски реаговати и на цефалоспорине у извесном проценту</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714488"/>
            <a:ext cx="8429684" cy="4286280"/>
          </a:xfrm>
        </p:spPr>
        <p:txBody>
          <a:bodyPr/>
          <a:lstStyle/>
          <a:p>
            <a:pPr lvl="0"/>
            <a:r>
              <a:rPr lang="ru-RU" sz="2000" dirty="0" smtClean="0"/>
              <a:t>Фармакокинетске особености</a:t>
            </a:r>
            <a:r>
              <a:rPr lang="sr-Cyrl-RS" sz="2000" dirty="0" smtClean="0"/>
              <a:t> код </a:t>
            </a:r>
            <a:r>
              <a:rPr lang="ru-RU" sz="2000" dirty="0" smtClean="0"/>
              <a:t>старих особа постоје на различитим нивоима апсорпције, дистрибуције, биотрансформације и излучивања лекова. </a:t>
            </a:r>
          </a:p>
          <a:p>
            <a:r>
              <a:rPr lang="ru-RU" sz="2000" dirty="0" smtClean="0"/>
              <a:t>Због успореног пражњења желуца, апсорпција може бити успорена </a:t>
            </a:r>
            <a:r>
              <a:rPr lang="ru-RU" sz="2000" i="1" dirty="0" smtClean="0"/>
              <a:t>(као последица пропадања аутономног нервног система)</a:t>
            </a:r>
            <a:r>
              <a:rPr lang="ru-RU" sz="2000" dirty="0" smtClean="0"/>
              <a:t>;</a:t>
            </a:r>
            <a:r>
              <a:rPr lang="ru-RU" sz="2000" i="1" dirty="0" smtClean="0"/>
              <a:t> </a:t>
            </a:r>
            <a:r>
              <a:rPr lang="ru-RU" sz="2000" dirty="0" smtClean="0"/>
              <a:t>није потребно мењати дозу лекова</a:t>
            </a:r>
          </a:p>
          <a:p>
            <a:r>
              <a:rPr lang="sr-Cyrl-RS" sz="2000" dirty="0" smtClean="0"/>
              <a:t>З</a:t>
            </a:r>
            <a:r>
              <a:rPr lang="ru-RU" sz="2000" dirty="0" smtClean="0"/>
              <a:t>бог смањеног протока крви кроз јетру, интензитет метаболизма се може смањити</a:t>
            </a:r>
            <a:r>
              <a:rPr lang="sr-Latn-RS" sz="2000" dirty="0" smtClean="0"/>
              <a:t>;</a:t>
            </a:r>
            <a:r>
              <a:rPr lang="ru-RU" sz="2000" dirty="0" smtClean="0"/>
              <a:t> </a:t>
            </a:r>
            <a:r>
              <a:rPr lang="ru-RU" sz="1900" i="1" dirty="0" smtClean="0"/>
              <a:t>лекови који подлежу метаболизму при првом проласку кроз јетру достижу више концентрације у крви након </a:t>
            </a:r>
            <a:r>
              <a:rPr lang="sr-Latn-RS" sz="1900" i="1" dirty="0" smtClean="0"/>
              <a:t>per os </a:t>
            </a:r>
            <a:r>
              <a:rPr lang="ru-RU" sz="1900" i="1" dirty="0" smtClean="0"/>
              <a:t>примене</a:t>
            </a:r>
          </a:p>
        </p:txBody>
      </p:sp>
      <p:sp>
        <p:nvSpPr>
          <p:cNvPr id="5" name="Title 1"/>
          <p:cNvSpPr txBox="1">
            <a:spLocks/>
          </p:cNvSpPr>
          <p:nvPr/>
        </p:nvSpPr>
        <p:spPr bwMode="auto">
          <a:xfrm>
            <a:off x="457200" y="357166"/>
            <a:ext cx="8218488" cy="10001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lgn="ctr">
              <a:defRPr/>
            </a:pPr>
            <a:r>
              <a:rPr kumimoji="0" lang="sr-Cyrl-RS" sz="3000" b="1" i="0" u="none" strike="noStrike" kern="0" cap="none" spc="0" normalizeH="0" baseline="0" noProof="0" dirty="0" smtClean="0">
                <a:ln>
                  <a:noFill/>
                </a:ln>
                <a:solidFill>
                  <a:schemeClr val="tx1"/>
                </a:solidFill>
                <a:effectLst/>
                <a:uLnTx/>
                <a:uFillTx/>
                <a:latin typeface="+mj-lt"/>
                <a:ea typeface="+mj-ea"/>
                <a:cs typeface="+mj-cs"/>
              </a:rPr>
              <a:t>Старе особе и лекови</a:t>
            </a:r>
            <a:endParaRPr kumimoji="0" lang="sr-Latn-RS" sz="3000" b="1" i="0" u="none" strike="noStrike" kern="0" cap="none" spc="0" normalizeH="0" baseline="0" noProof="0" dirty="0" smtClean="0">
              <a:ln>
                <a:noFill/>
              </a:ln>
              <a:solidFill>
                <a:schemeClr val="tx1"/>
              </a:solidFill>
              <a:effectLst/>
              <a:uLnTx/>
              <a:uFillTx/>
              <a:latin typeface="+mj-lt"/>
              <a:ea typeface="+mj-ea"/>
              <a:cs typeface="+mj-cs"/>
            </a:endParaRPr>
          </a:p>
          <a:p>
            <a:pPr lvl="0" algn="ctr">
              <a:defRPr/>
            </a:pPr>
            <a:r>
              <a:rPr lang="ru-RU" sz="3000" b="1" dirty="0" smtClean="0">
                <a:latin typeface="+mj-lt"/>
              </a:rPr>
              <a:t>Фармакокинетика</a:t>
            </a:r>
            <a:endParaRPr kumimoji="0" lang="en-US" sz="30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714488"/>
            <a:ext cx="8429684" cy="4714908"/>
          </a:xfrm>
        </p:spPr>
        <p:txBody>
          <a:bodyPr/>
          <a:lstStyle/>
          <a:p>
            <a:r>
              <a:rPr lang="ru-RU" sz="2000" dirty="0" smtClean="0"/>
              <a:t>Промене у саставу телесних течности и ткива код старих особа утичу на дистрибуцију лекова</a:t>
            </a:r>
          </a:p>
          <a:p>
            <a:r>
              <a:rPr lang="ru-RU" sz="2000" dirty="0" smtClean="0"/>
              <a:t>Повећава се волумен дистрибуције и дуже </a:t>
            </a:r>
            <a:r>
              <a:rPr lang="sr-Latn-RS" sz="2000" dirty="0" smtClean="0"/>
              <a:t>je </a:t>
            </a:r>
            <a:r>
              <a:rPr lang="ru-RU" sz="2000" dirty="0" smtClean="0"/>
              <a:t>задржавање у организму липосолубилних лекова услед пораста заступљености масног ткива (пример: психотропни лекови)</a:t>
            </a:r>
          </a:p>
          <a:p>
            <a:r>
              <a:rPr lang="ru-RU" sz="2000" dirty="0" smtClean="0"/>
              <a:t>Смањује се волумен</a:t>
            </a:r>
            <a:r>
              <a:rPr lang="sr-Latn-RS" sz="2000" dirty="0" smtClean="0"/>
              <a:t> </a:t>
            </a:r>
            <a:r>
              <a:rPr lang="ru-RU" sz="2000" dirty="0" smtClean="0"/>
              <a:t>дистрибуције хидрофилних лекова; </a:t>
            </a:r>
            <a:r>
              <a:rPr lang="sr-Cyrl-RS" sz="2000" dirty="0" smtClean="0"/>
              <a:t>присутан је </a:t>
            </a:r>
            <a:r>
              <a:rPr lang="ru-RU" sz="2000" dirty="0" smtClean="0"/>
              <a:t>пораст њихове концентрације у крви услед редукције садржаја воде у организму (пример: већина антибиотика)</a:t>
            </a:r>
          </a:p>
          <a:p>
            <a:r>
              <a:rPr lang="ru-RU" sz="2000" dirty="0" smtClean="0"/>
              <a:t>Смањује се волумен дистрибуције лекова који се везују за мишиће услед редукције мишићне масе; </a:t>
            </a:r>
            <a:r>
              <a:rPr lang="sr-Cyrl-RS" sz="2000" dirty="0" smtClean="0"/>
              <a:t>присутан је </a:t>
            </a:r>
            <a:r>
              <a:rPr lang="ru-RU" sz="2000" dirty="0" smtClean="0"/>
              <a:t>пораст њихове концентрације у крви (пример: дигоксин)</a:t>
            </a:r>
          </a:p>
          <a:p>
            <a:endParaRPr lang="en-US" sz="2000" dirty="0"/>
          </a:p>
        </p:txBody>
      </p:sp>
      <p:sp>
        <p:nvSpPr>
          <p:cNvPr id="5" name="Title 1"/>
          <p:cNvSpPr txBox="1">
            <a:spLocks/>
          </p:cNvSpPr>
          <p:nvPr/>
        </p:nvSpPr>
        <p:spPr bwMode="auto">
          <a:xfrm>
            <a:off x="457200" y="357166"/>
            <a:ext cx="8218488" cy="10001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lgn="ctr">
              <a:defRPr/>
            </a:pPr>
            <a:r>
              <a:rPr kumimoji="0" lang="sr-Cyrl-RS" sz="3000" b="1" i="0" u="none" strike="noStrike" kern="0" cap="none" spc="0" normalizeH="0" baseline="0" noProof="0" dirty="0" smtClean="0">
                <a:ln>
                  <a:noFill/>
                </a:ln>
                <a:solidFill>
                  <a:schemeClr val="tx1"/>
                </a:solidFill>
                <a:effectLst/>
                <a:uLnTx/>
                <a:uFillTx/>
                <a:latin typeface="+mj-lt"/>
                <a:ea typeface="+mj-ea"/>
                <a:cs typeface="+mj-cs"/>
              </a:rPr>
              <a:t>Старе особе и лекови</a:t>
            </a:r>
            <a:endParaRPr kumimoji="0" lang="sr-Latn-RS" sz="3000" b="1" i="0" u="none" strike="noStrike" kern="0" cap="none" spc="0" normalizeH="0" baseline="0" noProof="0" dirty="0" smtClean="0">
              <a:ln>
                <a:noFill/>
              </a:ln>
              <a:solidFill>
                <a:schemeClr val="tx1"/>
              </a:solidFill>
              <a:effectLst/>
              <a:uLnTx/>
              <a:uFillTx/>
              <a:latin typeface="+mj-lt"/>
              <a:ea typeface="+mj-ea"/>
              <a:cs typeface="+mj-cs"/>
            </a:endParaRPr>
          </a:p>
          <a:p>
            <a:pPr lvl="0" algn="ctr">
              <a:defRPr/>
            </a:pPr>
            <a:r>
              <a:rPr lang="ru-RU" sz="3000" b="1" dirty="0" smtClean="0">
                <a:latin typeface="+mj-lt"/>
              </a:rPr>
              <a:t>Фармакокинетика</a:t>
            </a:r>
            <a:endParaRPr kumimoji="0" lang="en-US" sz="30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19080" y="317514"/>
            <a:ext cx="8839200" cy="5040312"/>
          </a:xfrm>
        </p:spPr>
        <p:txBody>
          <a:bodyPr/>
          <a:lstStyle/>
          <a:p>
            <a:pPr>
              <a:buFontTx/>
              <a:buNone/>
              <a:tabLst>
                <a:tab pos="804863" algn="l"/>
              </a:tabLst>
            </a:pPr>
            <a:endParaRPr lang="sr-Cyrl-CS" sz="500" dirty="0">
              <a:solidFill>
                <a:srgbClr val="3D7AB7"/>
              </a:solidFill>
            </a:endParaRPr>
          </a:p>
          <a:p>
            <a:pPr algn="ctr">
              <a:buFontTx/>
              <a:buNone/>
              <a:tabLst>
                <a:tab pos="804863" algn="l"/>
              </a:tabLst>
            </a:pPr>
            <a:endParaRPr lang="sr-Cyrl-CS" sz="1500" b="1" dirty="0">
              <a:solidFill>
                <a:srgbClr val="C00000"/>
              </a:solidFill>
            </a:endParaRPr>
          </a:p>
          <a:p>
            <a:pPr algn="ctr">
              <a:buFontTx/>
              <a:buNone/>
              <a:tabLst>
                <a:tab pos="804863" algn="l"/>
              </a:tabLst>
            </a:pPr>
            <a:r>
              <a:rPr lang="sr-Cyrl-CS" b="1" dirty="0" smtClean="0"/>
              <a:t>   Дефиниције Светске здравствене организације</a:t>
            </a:r>
            <a:endParaRPr lang="sr-Cyrl-CS" b="1" dirty="0"/>
          </a:p>
          <a:p>
            <a:pPr algn="ctr">
              <a:buFontTx/>
              <a:buNone/>
              <a:tabLst>
                <a:tab pos="804863" algn="l"/>
              </a:tabLst>
            </a:pPr>
            <a:endParaRPr lang="sr-Cyrl-CS" sz="2200" b="1" dirty="0"/>
          </a:p>
          <a:p>
            <a:pPr marL="669925" lvl="1" indent="-325438">
              <a:tabLst>
                <a:tab pos="804863" algn="l"/>
              </a:tabLst>
            </a:pPr>
            <a:r>
              <a:rPr lang="sr-Cyrl-CS" sz="2500" b="1" dirty="0">
                <a:solidFill>
                  <a:srgbClr val="C00000"/>
                </a:solidFill>
              </a:rPr>
              <a:t>Нежељена реакција </a:t>
            </a:r>
            <a:r>
              <a:rPr lang="sr-Cyrl-CS" sz="2500" dirty="0"/>
              <a:t>је штетна и ненамерно</a:t>
            </a:r>
            <a:r>
              <a:rPr lang="sr-Latn-CS" sz="2500" dirty="0"/>
              <a:t> </a:t>
            </a:r>
            <a:r>
              <a:rPr lang="sr-Cyrl-CS" sz="2500" dirty="0"/>
              <a:t>изазвана реакција која се јавља при примени</a:t>
            </a:r>
            <a:r>
              <a:rPr lang="sr-Latn-CS" sz="2500" dirty="0"/>
              <a:t> </a:t>
            </a:r>
            <a:r>
              <a:rPr lang="sr-Cyrl-CS" sz="2500" dirty="0"/>
              <a:t>уобичајених (профилактичких, дијагностичких или</a:t>
            </a:r>
            <a:r>
              <a:rPr lang="sr-Latn-CS" sz="2500" dirty="0"/>
              <a:t> </a:t>
            </a:r>
            <a:r>
              <a:rPr lang="sr-Cyrl-CS" sz="2500" dirty="0"/>
              <a:t>терапијских) </a:t>
            </a:r>
            <a:r>
              <a:rPr lang="sr-Latn-CS" sz="2500" dirty="0">
                <a:latin typeface="Arial" charset="0"/>
              </a:rPr>
              <a:t>           </a:t>
            </a:r>
            <a:r>
              <a:rPr lang="sr-Cyrl-CS" sz="2500" dirty="0"/>
              <a:t>доза лека. </a:t>
            </a:r>
            <a:endParaRPr lang="sr-Cyrl-CS" sz="1500" i="1" dirty="0">
              <a:solidFill>
                <a:schemeClr val="tx2"/>
              </a:solidFill>
            </a:endParaRPr>
          </a:p>
          <a:p>
            <a:pPr marL="669925" lvl="1" indent="-325438">
              <a:tabLst>
                <a:tab pos="804863" algn="l"/>
              </a:tabLst>
            </a:pPr>
            <a:r>
              <a:rPr lang="sr-Cyrl-CS" sz="2500" b="1" dirty="0">
                <a:solidFill>
                  <a:srgbClr val="C00000"/>
                </a:solidFill>
              </a:rPr>
              <a:t>Нежељени догађај</a:t>
            </a:r>
            <a:r>
              <a:rPr lang="sr-Cyrl-CS" sz="2500" b="1" dirty="0">
                <a:solidFill>
                  <a:srgbClr val="3D7AB7"/>
                </a:solidFill>
              </a:rPr>
              <a:t> </a:t>
            </a:r>
            <a:r>
              <a:rPr lang="sr-Cyrl-CS" sz="2500" dirty="0"/>
              <a:t>је било која непожељн</a:t>
            </a:r>
            <a:r>
              <a:rPr lang="sr-Latn-CS" sz="2500" dirty="0"/>
              <a:t>a </a:t>
            </a:r>
            <a:r>
              <a:rPr lang="sr-Cyrl-CS" sz="2500" dirty="0"/>
              <a:t>медицинска појава током терапије одређеним</a:t>
            </a:r>
            <a:r>
              <a:rPr lang="sr-Latn-CS" sz="2500" dirty="0"/>
              <a:t> </a:t>
            </a:r>
            <a:r>
              <a:rPr lang="sr-Cyrl-CS" sz="2500" dirty="0"/>
              <a:t>леком, која не мора бити у јасној, узрочно-последичној вези са применом </a:t>
            </a:r>
            <a:r>
              <a:rPr lang="sr-Cyrl-CS" sz="2500" dirty="0" smtClean="0"/>
              <a:t>лека</a:t>
            </a:r>
            <a:r>
              <a:rPr lang="sr-Latn-RS" sz="2500" dirty="0" smtClean="0"/>
              <a:t>.</a:t>
            </a:r>
            <a:endParaRPr lang="sr-Cyrl-CS" sz="2500" dirty="0"/>
          </a:p>
          <a:p>
            <a:pPr marL="669925" lvl="1" indent="-325438">
              <a:buClr>
                <a:schemeClr val="accent1"/>
              </a:buClr>
              <a:buFont typeface="Wingdings" pitchFamily="2" charset="2"/>
              <a:buChar char="Ø"/>
              <a:tabLst>
                <a:tab pos="804863" algn="l"/>
              </a:tabLst>
            </a:pPr>
            <a:endParaRPr lang="sr-Cyrl-CS" sz="2500" b="1" dirty="0"/>
          </a:p>
          <a:p>
            <a:pPr marL="669925" lvl="1" indent="-325438">
              <a:buClr>
                <a:srgbClr val="3D7AB7"/>
              </a:buClr>
              <a:buFontTx/>
              <a:buNone/>
              <a:tabLst>
                <a:tab pos="804863" algn="l"/>
              </a:tabLst>
            </a:pPr>
            <a:endParaRPr lang="en-US" sz="2400" b="1" dirty="0">
              <a:solidFill>
                <a:srgbClr val="3D7AB7"/>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714488"/>
            <a:ext cx="8358246" cy="4786346"/>
          </a:xfrm>
        </p:spPr>
        <p:txBody>
          <a:bodyPr/>
          <a:lstStyle/>
          <a:p>
            <a:r>
              <a:rPr lang="ru-RU" sz="2000" dirty="0" smtClean="0"/>
              <a:t>Смањена </a:t>
            </a:r>
            <a:r>
              <a:rPr lang="ru-RU" sz="2000" dirty="0" smtClean="0"/>
              <a:t>концентрација </a:t>
            </a:r>
            <a:r>
              <a:rPr lang="ru-RU" sz="2000" dirty="0" smtClean="0"/>
              <a:t>албумина у серуму: лекови који се у високом проценту везују за албумине имаће већу слободну фракцију (примери: варфарин, петидин, фенитоин, дигоксин) </a:t>
            </a:r>
          </a:p>
          <a:p>
            <a:r>
              <a:rPr lang="ru-RU" sz="2000" dirty="0" smtClean="0"/>
              <a:t>Редукован капацитет ензима који каталишу реакције биотрансформације прве фазе: смањен је проток крви кроз јетру - успорен је метаболизам одређених лекова                                                       (примери: бензодиазепини, дигоксин)</a:t>
            </a:r>
          </a:p>
          <a:p>
            <a:r>
              <a:rPr lang="ru-RU" sz="2000" dirty="0" smtClean="0"/>
              <a:t>Смањена екскреторна способност бубрега: дозу лекова који се елиминишу преко бубрега треба редуковати </a:t>
            </a:r>
            <a:r>
              <a:rPr lang="sr-Latn-RS" sz="2000" dirty="0" smtClean="0"/>
              <a:t>„</a:t>
            </a:r>
            <a:r>
              <a:rPr lang="ru-RU" sz="2000" dirty="0" smtClean="0"/>
              <a:t>за онолико процената за колико година болесник прелази четрдесету</a:t>
            </a:r>
            <a:r>
              <a:rPr lang="sr-Latn-RS" sz="2000" dirty="0" smtClean="0"/>
              <a:t>“</a:t>
            </a:r>
            <a:r>
              <a:rPr lang="ru-RU" sz="2000" dirty="0" smtClean="0"/>
              <a:t>.                                   (примери:</a:t>
            </a:r>
            <a:r>
              <a:rPr lang="sr-Cyrl-RS" sz="2000" dirty="0" smtClean="0"/>
              <a:t> еналаприл, мидазолам, цефалоспорини, аминогликозиди...</a:t>
            </a:r>
            <a:r>
              <a:rPr lang="ru-RU" sz="2000" dirty="0" smtClean="0"/>
              <a:t>)</a:t>
            </a:r>
          </a:p>
          <a:p>
            <a:endParaRPr lang="en-US" sz="2000" dirty="0"/>
          </a:p>
        </p:txBody>
      </p:sp>
      <p:sp>
        <p:nvSpPr>
          <p:cNvPr id="6" name="Title 1"/>
          <p:cNvSpPr txBox="1">
            <a:spLocks/>
          </p:cNvSpPr>
          <p:nvPr/>
        </p:nvSpPr>
        <p:spPr bwMode="auto">
          <a:xfrm>
            <a:off x="457200" y="357166"/>
            <a:ext cx="8218488" cy="10001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lgn="ctr">
              <a:defRPr/>
            </a:pPr>
            <a:r>
              <a:rPr kumimoji="0" lang="sr-Cyrl-RS" sz="3000" b="1" i="0" u="none" strike="noStrike" kern="0" cap="none" spc="0" normalizeH="0" baseline="0" noProof="0" dirty="0" smtClean="0">
                <a:ln>
                  <a:noFill/>
                </a:ln>
                <a:solidFill>
                  <a:schemeClr val="tx1"/>
                </a:solidFill>
                <a:effectLst/>
                <a:uLnTx/>
                <a:uFillTx/>
                <a:latin typeface="+mj-lt"/>
                <a:ea typeface="+mj-ea"/>
                <a:cs typeface="+mj-cs"/>
              </a:rPr>
              <a:t>Старе особе и лекови</a:t>
            </a:r>
            <a:endParaRPr kumimoji="0" lang="sr-Latn-RS" sz="3000" b="1" i="0" u="none" strike="noStrike" kern="0" cap="none" spc="0" normalizeH="0" baseline="0" noProof="0" dirty="0" smtClean="0">
              <a:ln>
                <a:noFill/>
              </a:ln>
              <a:solidFill>
                <a:schemeClr val="tx1"/>
              </a:solidFill>
              <a:effectLst/>
              <a:uLnTx/>
              <a:uFillTx/>
              <a:latin typeface="+mj-lt"/>
              <a:ea typeface="+mj-ea"/>
              <a:cs typeface="+mj-cs"/>
            </a:endParaRPr>
          </a:p>
          <a:p>
            <a:pPr lvl="0" algn="ctr">
              <a:defRPr/>
            </a:pPr>
            <a:r>
              <a:rPr lang="ru-RU" sz="3000" b="1" dirty="0" smtClean="0">
                <a:latin typeface="+mj-lt"/>
              </a:rPr>
              <a:t>Фармакокинетика</a:t>
            </a:r>
            <a:endParaRPr kumimoji="0" lang="en-US" sz="3000" b="1" i="0" u="none" strike="noStrike" kern="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714488"/>
            <a:ext cx="8358246" cy="4714908"/>
          </a:xfrm>
        </p:spPr>
        <p:txBody>
          <a:bodyPr/>
          <a:lstStyle/>
          <a:p>
            <a:r>
              <a:rPr lang="ru-RU" sz="2000" dirty="0" smtClean="0"/>
              <a:t>Старе особе су посебно осетљиве на супстанце са утицајем на централни нервни систем. </a:t>
            </a:r>
          </a:p>
          <a:p>
            <a:pPr lvl="1"/>
            <a:r>
              <a:rPr lang="ru-RU" sz="2000" dirty="0" smtClean="0"/>
              <a:t>Препорука: смањити дозе психотропних лекова, посебно оних са седативним ефектом (пример: бензодиазепини, барбитурати, трициклични антидепресиви). </a:t>
            </a:r>
          </a:p>
          <a:p>
            <a:pPr lvl="1"/>
            <a:r>
              <a:rPr lang="ru-RU" sz="2000" dirty="0" smtClean="0"/>
              <a:t>Лекови који имају нежељена дејства на ЦНС иста чешће испољавају код старих (пример: кардиотонички гликозиди). </a:t>
            </a:r>
          </a:p>
          <a:p>
            <a:r>
              <a:rPr lang="sr-Cyrl-RS" sz="2000" dirty="0" smtClean="0"/>
              <a:t>Сходно потенцијалној а</a:t>
            </a:r>
            <a:r>
              <a:rPr lang="ru-RU" sz="2000" dirty="0" smtClean="0"/>
              <a:t>теросклероз</a:t>
            </a:r>
            <a:r>
              <a:rPr lang="sr-Cyrl-RS" sz="2000" dirty="0" smtClean="0"/>
              <a:t>и</a:t>
            </a:r>
            <a:r>
              <a:rPr lang="ru-RU" sz="2000" dirty="0" smtClean="0"/>
              <a:t> коронарних артерија, стари су осетљивији на лекове који делују позитивно инотропно, хипертензивно, хипотензивно или аритмогено (пример: претерана употребе аеросола са агонистима адренергичких бета-рецептора код напада астме). </a:t>
            </a:r>
          </a:p>
          <a:p>
            <a:endParaRPr lang="en-US" sz="2000" dirty="0"/>
          </a:p>
        </p:txBody>
      </p:sp>
      <p:sp>
        <p:nvSpPr>
          <p:cNvPr id="4" name="Title 1"/>
          <p:cNvSpPr txBox="1">
            <a:spLocks/>
          </p:cNvSpPr>
          <p:nvPr/>
        </p:nvSpPr>
        <p:spPr bwMode="auto">
          <a:xfrm>
            <a:off x="457200" y="357166"/>
            <a:ext cx="8218488" cy="10001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lgn="ctr">
              <a:defRPr/>
            </a:pPr>
            <a:r>
              <a:rPr kumimoji="0" lang="sr-Cyrl-RS" sz="3000" b="1" i="0" u="none" strike="noStrike" kern="0" cap="none" spc="0" normalizeH="0" baseline="0" noProof="0" dirty="0" smtClean="0">
                <a:ln>
                  <a:noFill/>
                </a:ln>
                <a:solidFill>
                  <a:schemeClr val="tx1"/>
                </a:solidFill>
                <a:effectLst/>
                <a:uLnTx/>
                <a:uFillTx/>
                <a:latin typeface="+mn-lt"/>
                <a:ea typeface="+mj-ea"/>
                <a:cs typeface="+mj-cs"/>
              </a:rPr>
              <a:t>Старе особе и лекови  </a:t>
            </a:r>
          </a:p>
          <a:p>
            <a:pPr lvl="0" algn="ctr">
              <a:defRPr/>
            </a:pPr>
            <a:r>
              <a:rPr lang="ru-RU" sz="3000" b="1" dirty="0" smtClean="0">
                <a:latin typeface="+mn-lt"/>
              </a:rPr>
              <a:t>Фармакодинамика</a:t>
            </a:r>
            <a:r>
              <a:rPr kumimoji="0" lang="sr-Cyrl-RS" sz="3000" b="1" i="0" u="none" strike="noStrike" kern="0" cap="none" spc="0" normalizeH="0" baseline="0" noProof="0" dirty="0" smtClean="0">
                <a:ln>
                  <a:noFill/>
                </a:ln>
                <a:solidFill>
                  <a:schemeClr val="tx1"/>
                </a:solidFill>
                <a:effectLst/>
                <a:uLnTx/>
                <a:uFillTx/>
                <a:latin typeface="+mn-lt"/>
                <a:ea typeface="+mj-ea"/>
                <a:cs typeface="+mj-cs"/>
              </a:rPr>
              <a:t> </a:t>
            </a:r>
            <a:endParaRPr kumimoji="0" lang="en-US" sz="3000" b="1" i="0" u="none" strike="noStrike" kern="0" cap="none" spc="0" normalizeH="0" baseline="0" noProof="0" dirty="0">
              <a:ln>
                <a:noFill/>
              </a:ln>
              <a:solidFill>
                <a:schemeClr val="tx1"/>
              </a:solidFill>
              <a:effectLst/>
              <a:uLnTx/>
              <a:uFillTx/>
              <a:latin typeface="+mn-lt"/>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714488"/>
            <a:ext cx="8429684" cy="4714908"/>
          </a:xfrm>
        </p:spPr>
        <p:txBody>
          <a:bodyPr/>
          <a:lstStyle/>
          <a:p>
            <a:r>
              <a:rPr lang="ru-RU" sz="2000" dirty="0" smtClean="0"/>
              <a:t>Нежељена дејства лекова су чешћа код старих особа. </a:t>
            </a:r>
          </a:p>
          <a:p>
            <a:pPr lvl="1"/>
            <a:r>
              <a:rPr lang="ru-RU" sz="2000" dirty="0" smtClean="0"/>
              <a:t>Озбиљна нежељена дејства два пута чешћа код старих особа, у односу на млађе од 40 година. </a:t>
            </a:r>
          </a:p>
          <a:p>
            <a:pPr lvl="1"/>
            <a:r>
              <a:rPr lang="ru-RU" sz="2000" dirty="0" smtClean="0"/>
              <a:t>Један од разлога: већа употреба лекова код старих особа. </a:t>
            </a:r>
          </a:p>
          <a:p>
            <a:r>
              <a:rPr lang="ru-RU" sz="2000" dirty="0" smtClean="0"/>
              <a:t>Принципи примене лекова у циљу избегавања нежељених дејства лекова код старих особа: </a:t>
            </a:r>
          </a:p>
          <a:p>
            <a:pPr marL="722313" indent="-366713"/>
            <a:r>
              <a:rPr lang="ru-RU" sz="2000" dirty="0" smtClean="0"/>
              <a:t>Примењивати лекове само уколико је то заиста потребно</a:t>
            </a:r>
          </a:p>
          <a:p>
            <a:pPr marL="722313" indent="-366713"/>
            <a:r>
              <a:rPr lang="sr-Cyrl-RS" sz="2000" dirty="0" smtClean="0"/>
              <a:t>Рационално користити што мање лекова </a:t>
            </a:r>
          </a:p>
          <a:p>
            <a:pPr marL="722313" indent="-366713"/>
            <a:r>
              <a:rPr lang="ru-RU" sz="2000" dirty="0" smtClean="0"/>
              <a:t>Примењивати минималне/ефикасне дозе лекова </a:t>
            </a:r>
          </a:p>
          <a:p>
            <a:pPr marL="722313" indent="-366713"/>
            <a:r>
              <a:rPr lang="ru-RU" sz="2000" dirty="0" smtClean="0"/>
              <a:t>Пратити/контролисати пацијента</a:t>
            </a:r>
          </a:p>
          <a:p>
            <a:pPr>
              <a:buNone/>
            </a:pPr>
            <a:endParaRPr lang="en-US" sz="2000" dirty="0" smtClean="0"/>
          </a:p>
          <a:p>
            <a:endParaRPr lang="ru-RU" sz="2000" dirty="0" smtClean="0"/>
          </a:p>
        </p:txBody>
      </p:sp>
      <p:sp>
        <p:nvSpPr>
          <p:cNvPr id="4" name="Title 1"/>
          <p:cNvSpPr txBox="1">
            <a:spLocks/>
          </p:cNvSpPr>
          <p:nvPr/>
        </p:nvSpPr>
        <p:spPr bwMode="auto">
          <a:xfrm>
            <a:off x="457200" y="357166"/>
            <a:ext cx="8218488" cy="10001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lgn="ctr">
              <a:defRPr/>
            </a:pPr>
            <a:r>
              <a:rPr kumimoji="0" lang="sr-Cyrl-RS" sz="3000" b="1" i="0" u="none" strike="noStrike" kern="0" cap="none" spc="0" normalizeH="0" baseline="0" noProof="0" dirty="0" smtClean="0">
                <a:ln>
                  <a:noFill/>
                </a:ln>
                <a:solidFill>
                  <a:schemeClr val="tx1"/>
                </a:solidFill>
                <a:effectLst/>
                <a:uLnTx/>
                <a:uFillTx/>
                <a:latin typeface="+mn-lt"/>
                <a:ea typeface="+mj-ea"/>
                <a:cs typeface="+mj-cs"/>
              </a:rPr>
              <a:t>Старе особе и лекови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18488" cy="1235060"/>
          </a:xfrm>
        </p:spPr>
        <p:txBody>
          <a:bodyPr/>
          <a:lstStyle/>
          <a:p>
            <a:pPr algn="ctr"/>
            <a:r>
              <a:rPr lang="sr-Cyrl-RS" sz="3100" dirty="0" smtClean="0"/>
              <a:t>Деца и лекови </a:t>
            </a:r>
            <a:endParaRPr lang="en-US" sz="3100" dirty="0"/>
          </a:p>
        </p:txBody>
      </p:sp>
      <p:sp>
        <p:nvSpPr>
          <p:cNvPr id="3" name="Content Placeholder 2"/>
          <p:cNvSpPr>
            <a:spLocks noGrp="1"/>
          </p:cNvSpPr>
          <p:nvPr>
            <p:ph idx="1"/>
          </p:nvPr>
        </p:nvSpPr>
        <p:spPr>
          <a:xfrm>
            <a:off x="357158" y="1714488"/>
            <a:ext cx="8429684" cy="4429156"/>
          </a:xfrm>
        </p:spPr>
        <p:txBody>
          <a:bodyPr/>
          <a:lstStyle/>
          <a:p>
            <a:r>
              <a:rPr lang="sr-Cyrl-RS" sz="2000" dirty="0" smtClean="0"/>
              <a:t>Примарно користити</a:t>
            </a:r>
            <a:r>
              <a:rPr lang="en-US" sz="2000" dirty="0" smtClean="0"/>
              <a:t> </a:t>
            </a:r>
            <a:r>
              <a:rPr lang="sr-Cyrl-RS" sz="2000" dirty="0" smtClean="0"/>
              <a:t>лекове</a:t>
            </a:r>
            <a:r>
              <a:rPr lang="en-US" sz="2000" dirty="0" smtClean="0"/>
              <a:t> </a:t>
            </a:r>
            <a:r>
              <a:rPr lang="sr-Cyrl-RS" sz="2000" dirty="0" smtClean="0"/>
              <a:t>који</a:t>
            </a:r>
            <a:r>
              <a:rPr lang="en-US" sz="2000" dirty="0" smtClean="0"/>
              <a:t> </a:t>
            </a:r>
            <a:r>
              <a:rPr lang="sr-Cyrl-RS" sz="2000" dirty="0" smtClean="0"/>
              <a:t>су</a:t>
            </a:r>
            <a:r>
              <a:rPr lang="en-US" sz="2000" dirty="0" smtClean="0"/>
              <a:t> </a:t>
            </a:r>
            <a:r>
              <a:rPr lang="sr-Cyrl-RS" sz="2000" dirty="0" smtClean="0"/>
              <a:t>адекватно испитани</a:t>
            </a:r>
            <a:r>
              <a:rPr lang="en-US" sz="2000" dirty="0" smtClean="0"/>
              <a:t> </a:t>
            </a:r>
            <a:r>
              <a:rPr lang="sr-Cyrl-RS" sz="2000" dirty="0" smtClean="0"/>
              <a:t>и</a:t>
            </a:r>
            <a:r>
              <a:rPr lang="en-US" sz="2000" dirty="0" smtClean="0"/>
              <a:t> </a:t>
            </a:r>
            <a:r>
              <a:rPr lang="sr-Cyrl-RS" sz="2000" dirty="0" smtClean="0"/>
              <a:t>лиценцирани</a:t>
            </a:r>
            <a:r>
              <a:rPr lang="en-US" sz="2000" dirty="0" smtClean="0"/>
              <a:t> </a:t>
            </a:r>
            <a:r>
              <a:rPr lang="sr-Cyrl-RS" sz="2000" dirty="0" smtClean="0"/>
              <a:t>за</a:t>
            </a:r>
            <a:r>
              <a:rPr lang="en-US" sz="2000" dirty="0" smtClean="0"/>
              <a:t> </a:t>
            </a:r>
            <a:r>
              <a:rPr lang="sr-Cyrl-RS" sz="2000" dirty="0" smtClean="0"/>
              <a:t>примену</a:t>
            </a:r>
            <a:r>
              <a:rPr lang="en-US" sz="2000" dirty="0" smtClean="0"/>
              <a:t> </a:t>
            </a:r>
            <a:r>
              <a:rPr lang="sr-Cyrl-RS" sz="2000" dirty="0" smtClean="0"/>
              <a:t>код</a:t>
            </a:r>
            <a:r>
              <a:rPr lang="en-US" sz="2000" dirty="0" smtClean="0"/>
              <a:t> </a:t>
            </a:r>
            <a:r>
              <a:rPr lang="sr-Cyrl-RS" sz="2000" dirty="0" smtClean="0"/>
              <a:t>деце</a:t>
            </a:r>
            <a:r>
              <a:rPr lang="en-US" sz="2000" dirty="0" smtClean="0"/>
              <a:t>. </a:t>
            </a:r>
            <a:endParaRPr lang="sr-Latn-CS" sz="2000" dirty="0" smtClean="0"/>
          </a:p>
          <a:p>
            <a:r>
              <a:rPr lang="sr-Cyrl-RS" sz="2000" dirty="0" smtClean="0"/>
              <a:t>Изабрати</a:t>
            </a:r>
            <a:r>
              <a:rPr lang="en-US" sz="2000" dirty="0" smtClean="0"/>
              <a:t> </a:t>
            </a:r>
            <a:r>
              <a:rPr lang="sr-Cyrl-RS" sz="2000" dirty="0" smtClean="0"/>
              <a:t>оптимални</a:t>
            </a:r>
            <a:r>
              <a:rPr lang="en-US" sz="2000" dirty="0" smtClean="0"/>
              <a:t> </a:t>
            </a:r>
            <a:r>
              <a:rPr lang="sr-Cyrl-RS" sz="2000" dirty="0" smtClean="0"/>
              <a:t>пут</a:t>
            </a:r>
            <a:r>
              <a:rPr lang="en-US" sz="2000" dirty="0" smtClean="0"/>
              <a:t> </a:t>
            </a:r>
            <a:r>
              <a:rPr lang="sr-Cyrl-RS" sz="2000" dirty="0" smtClean="0"/>
              <a:t>апликације</a:t>
            </a:r>
            <a:r>
              <a:rPr lang="en-US" sz="2000" dirty="0" smtClean="0"/>
              <a:t> </a:t>
            </a:r>
            <a:r>
              <a:rPr lang="sr-Cyrl-RS" sz="2000" dirty="0" smtClean="0"/>
              <a:t>лека</a:t>
            </a:r>
            <a:endParaRPr lang="ru-RU" sz="2000" dirty="0" smtClean="0"/>
          </a:p>
          <a:p>
            <a:r>
              <a:rPr lang="sr-Cyrl-RS" sz="2000" dirty="0" smtClean="0"/>
              <a:t>Извршити</a:t>
            </a:r>
            <a:r>
              <a:rPr lang="en-US" sz="2000" dirty="0" smtClean="0"/>
              <a:t> </a:t>
            </a:r>
            <a:r>
              <a:rPr lang="sr-Cyrl-RS" sz="2000" dirty="0" smtClean="0"/>
              <a:t>адекватан</a:t>
            </a:r>
            <a:r>
              <a:rPr lang="en-US" sz="2000" dirty="0" smtClean="0"/>
              <a:t> </a:t>
            </a:r>
            <a:r>
              <a:rPr lang="sr-Cyrl-RS" sz="2000" dirty="0" smtClean="0"/>
              <a:t>избор</a:t>
            </a:r>
            <a:r>
              <a:rPr lang="en-US" sz="2000" dirty="0" smtClean="0"/>
              <a:t> </a:t>
            </a:r>
            <a:r>
              <a:rPr lang="sr-Cyrl-RS" sz="2000" dirty="0" smtClean="0"/>
              <a:t>лека</a:t>
            </a:r>
            <a:r>
              <a:rPr lang="en-US" sz="2000" dirty="0" smtClean="0"/>
              <a:t>, </a:t>
            </a:r>
            <a:r>
              <a:rPr lang="sr-Cyrl-RS" sz="2000" dirty="0" smtClean="0"/>
              <a:t>у</a:t>
            </a:r>
            <a:r>
              <a:rPr lang="en-US" sz="2000" dirty="0" smtClean="0"/>
              <a:t> </a:t>
            </a:r>
            <a:r>
              <a:rPr lang="sr-Cyrl-RS" sz="2000" dirty="0" smtClean="0"/>
              <a:t>погледу</a:t>
            </a:r>
            <a:r>
              <a:rPr lang="en-US" sz="2000" dirty="0" smtClean="0"/>
              <a:t> </a:t>
            </a:r>
            <a:r>
              <a:rPr lang="sr-Cyrl-RS" sz="2000" dirty="0" smtClean="0"/>
              <a:t>фармакодинамске</a:t>
            </a:r>
            <a:r>
              <a:rPr lang="en-US" sz="2000" dirty="0" smtClean="0"/>
              <a:t> </a:t>
            </a:r>
            <a:r>
              <a:rPr lang="sr-Cyrl-RS" sz="2000" dirty="0" smtClean="0"/>
              <a:t>и</a:t>
            </a:r>
            <a:r>
              <a:rPr lang="en-US" sz="2000" dirty="0" smtClean="0"/>
              <a:t> </a:t>
            </a:r>
            <a:r>
              <a:rPr lang="sr-Cyrl-RS" sz="2000" dirty="0" smtClean="0"/>
              <a:t>фармакокинетске</a:t>
            </a:r>
            <a:r>
              <a:rPr lang="sr-Latn-CS" sz="2000" dirty="0" smtClean="0"/>
              <a:t> </a:t>
            </a:r>
            <a:r>
              <a:rPr lang="sr-Cyrl-RS" sz="2000" dirty="0" smtClean="0"/>
              <a:t>прилагођености</a:t>
            </a:r>
            <a:r>
              <a:rPr lang="sr-Latn-CS" sz="2000" dirty="0" smtClean="0"/>
              <a:t> </a:t>
            </a:r>
            <a:r>
              <a:rPr lang="sr-Cyrl-RS" sz="2000" dirty="0" smtClean="0"/>
              <a:t>одговарајућем</a:t>
            </a:r>
            <a:r>
              <a:rPr lang="en-US" sz="2000" dirty="0" smtClean="0"/>
              <a:t> </a:t>
            </a:r>
            <a:r>
              <a:rPr lang="sr-Cyrl-RS" sz="2000" dirty="0" smtClean="0"/>
              <a:t>узрасту</a:t>
            </a:r>
            <a:r>
              <a:rPr lang="en-US" sz="2000" dirty="0" smtClean="0"/>
              <a:t>.</a:t>
            </a:r>
            <a:endParaRPr lang="sr-Latn-CS" sz="2000" dirty="0" smtClean="0"/>
          </a:p>
          <a:p>
            <a:r>
              <a:rPr lang="ru-RU" sz="2000" dirty="0" smtClean="0"/>
              <a:t>Током прве године живота деца су посебно осетљива на лекове, сходно</a:t>
            </a:r>
            <a:r>
              <a:rPr lang="en-US" sz="2000" dirty="0" smtClean="0"/>
              <a:t> </a:t>
            </a:r>
            <a:r>
              <a:rPr lang="sr-Cyrl-RS" sz="2000" dirty="0" smtClean="0"/>
              <a:t>незрелости</a:t>
            </a:r>
            <a:r>
              <a:rPr lang="en-US" sz="2000" dirty="0" smtClean="0"/>
              <a:t> </a:t>
            </a:r>
            <a:r>
              <a:rPr lang="sr-Cyrl-RS" sz="2000" dirty="0" smtClean="0"/>
              <a:t>ензима</a:t>
            </a:r>
            <a:r>
              <a:rPr lang="en-US" sz="2000" dirty="0" smtClean="0"/>
              <a:t> </a:t>
            </a:r>
            <a:r>
              <a:rPr lang="sr-Cyrl-RS" sz="2000" dirty="0" smtClean="0"/>
              <a:t>који</a:t>
            </a:r>
            <a:r>
              <a:rPr lang="en-US" sz="2000" dirty="0" smtClean="0"/>
              <a:t> </a:t>
            </a:r>
            <a:r>
              <a:rPr lang="sr-Cyrl-RS" sz="2000" dirty="0" smtClean="0"/>
              <a:t>врше</a:t>
            </a:r>
            <a:r>
              <a:rPr lang="en-US" sz="2000" dirty="0" smtClean="0"/>
              <a:t> </a:t>
            </a:r>
            <a:r>
              <a:rPr lang="sr-Cyrl-RS" sz="2000" dirty="0" smtClean="0"/>
              <a:t>биотрансформацију</a:t>
            </a:r>
            <a:r>
              <a:rPr lang="en-US" sz="2000" dirty="0" smtClean="0"/>
              <a:t> </a:t>
            </a:r>
            <a:r>
              <a:rPr lang="sr-Cyrl-RS" sz="2000" dirty="0" smtClean="0"/>
              <a:t>лекова</a:t>
            </a:r>
            <a:r>
              <a:rPr lang="en-US" sz="2000" dirty="0" smtClean="0"/>
              <a:t> </a:t>
            </a:r>
            <a:r>
              <a:rPr lang="sr-Cyrl-RS" sz="2000" dirty="0" smtClean="0"/>
              <a:t>у</a:t>
            </a:r>
            <a:r>
              <a:rPr lang="en-US" sz="2000" dirty="0" smtClean="0"/>
              <a:t> </a:t>
            </a:r>
            <a:r>
              <a:rPr lang="sr-Cyrl-RS" sz="2000" dirty="0" smtClean="0"/>
              <a:t>јетри; </a:t>
            </a:r>
            <a:r>
              <a:rPr lang="sr-Cyrl-RS" sz="1800" i="1" dirty="0" smtClean="0"/>
              <a:t>елиминација</a:t>
            </a:r>
            <a:r>
              <a:rPr lang="en-US" sz="1800" i="1" dirty="0" smtClean="0"/>
              <a:t> </a:t>
            </a:r>
            <a:r>
              <a:rPr lang="sr-Cyrl-RS" sz="1800" i="1" dirty="0" smtClean="0"/>
              <a:t>лекова је</a:t>
            </a:r>
            <a:r>
              <a:rPr lang="en-US" sz="1800" i="1" dirty="0" smtClean="0"/>
              <a:t> </a:t>
            </a:r>
            <a:r>
              <a:rPr lang="sr-Cyrl-RS" sz="1800" i="1" dirty="0" smtClean="0"/>
              <a:t>јако</a:t>
            </a:r>
            <a:r>
              <a:rPr lang="en-US" sz="1800" i="1" dirty="0" smtClean="0"/>
              <a:t> </a:t>
            </a:r>
            <a:r>
              <a:rPr lang="sr-Cyrl-RS" sz="1800" i="1" dirty="0" smtClean="0"/>
              <a:t>успорена</a:t>
            </a:r>
            <a:r>
              <a:rPr lang="ru-RU" sz="1800" i="1" dirty="0" smtClean="0"/>
              <a:t>. </a:t>
            </a:r>
          </a:p>
          <a:p>
            <a:r>
              <a:rPr lang="ru-RU" sz="2000" dirty="0" smtClean="0"/>
              <a:t>Међутим, клиренс лекова код деце од 2. до 12. године већи је него код одраслих </a:t>
            </a:r>
            <a:r>
              <a:rPr lang="ru-RU" sz="1800" i="1" dirty="0" smtClean="0"/>
              <a:t>(потребна је већа доза лекова по килограму телесне тежине у односу на одрасле). </a:t>
            </a:r>
          </a:p>
          <a:p>
            <a:endParaRPr lang="en-US" sz="2000" dirty="0" smtClean="0"/>
          </a:p>
          <a:p>
            <a:endParaRPr lang="ru-RU" sz="20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714488"/>
            <a:ext cx="8429684" cy="4857784"/>
          </a:xfrm>
        </p:spPr>
        <p:txBody>
          <a:bodyPr/>
          <a:lstStyle/>
          <a:p>
            <a:r>
              <a:rPr lang="ru-RU" sz="2000" dirty="0" smtClean="0"/>
              <a:t>Превремено рођена деца, новорођенчад и одојчад имају знатно већи проценат воде у организму од одраслих</a:t>
            </a:r>
            <a:r>
              <a:rPr lang="sr-Cyrl-RS" sz="2000" dirty="0" smtClean="0"/>
              <a:t>; волумен дистрибуције многих лекова је већи; </a:t>
            </a:r>
            <a:r>
              <a:rPr lang="sr-Cyrl-RS" sz="1800" i="1" dirty="0" smtClean="0"/>
              <a:t>започети терапију ударном дозом, али пажљиво.</a:t>
            </a:r>
            <a:endParaRPr lang="ru-RU" sz="1800" i="1" dirty="0" smtClean="0"/>
          </a:p>
          <a:p>
            <a:r>
              <a:rPr lang="ru-RU" sz="2000" dirty="0" smtClean="0"/>
              <a:t>Смањена </a:t>
            </a:r>
            <a:r>
              <a:rPr lang="sr-Cyrl-RS" sz="2000" dirty="0" smtClean="0"/>
              <a:t>количина масног ткива и концентрација албумина у плазми (обазриво дозирање карактеристичних лекова)</a:t>
            </a:r>
          </a:p>
          <a:p>
            <a:r>
              <a:rPr lang="sr-Cyrl-RS" sz="2000" i="1" dirty="0" smtClean="0"/>
              <a:t>Савет: Избегавати интрамускуларне ињекције код превремено рођене деце и новорођенчади </a:t>
            </a:r>
            <a:r>
              <a:rPr lang="sr-Cyrl-RS" sz="1800" i="1" dirty="0" smtClean="0"/>
              <a:t>(апсорпција лека са места примене није предвидљива због слабо развијене мускулатуре)</a:t>
            </a:r>
            <a:r>
              <a:rPr lang="sr-Cyrl-RS" sz="2000" i="1" dirty="0" smtClean="0"/>
              <a:t>. </a:t>
            </a:r>
          </a:p>
        </p:txBody>
      </p:sp>
      <p:sp>
        <p:nvSpPr>
          <p:cNvPr id="4" name="Title 1"/>
          <p:cNvSpPr>
            <a:spLocks noGrp="1"/>
          </p:cNvSpPr>
          <p:nvPr>
            <p:ph type="title"/>
          </p:nvPr>
        </p:nvSpPr>
        <p:spPr>
          <a:xfrm>
            <a:off x="457200" y="122238"/>
            <a:ext cx="8218488" cy="1235060"/>
          </a:xfrm>
        </p:spPr>
        <p:txBody>
          <a:bodyPr/>
          <a:lstStyle/>
          <a:p>
            <a:pPr algn="ctr"/>
            <a:r>
              <a:rPr lang="sr-Cyrl-RS" sz="3100" dirty="0" smtClean="0"/>
              <a:t>Деца и лекови </a:t>
            </a:r>
            <a:endParaRPr lang="en-US" sz="31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18488" cy="1235060"/>
          </a:xfrm>
        </p:spPr>
        <p:txBody>
          <a:bodyPr/>
          <a:lstStyle/>
          <a:p>
            <a:pPr algn="ctr"/>
            <a:r>
              <a:rPr lang="ru-RU" sz="2800" dirty="0" smtClean="0"/>
              <a:t>Специфичности примене појединих  </a:t>
            </a:r>
            <a:br>
              <a:rPr lang="ru-RU" sz="2800" dirty="0" smtClean="0"/>
            </a:br>
            <a:r>
              <a:rPr lang="ru-RU" sz="2800" dirty="0" smtClean="0"/>
              <a:t>лекова у детињству</a:t>
            </a:r>
            <a:endParaRPr lang="en-US" sz="2800" dirty="0"/>
          </a:p>
        </p:txBody>
      </p:sp>
      <p:sp>
        <p:nvSpPr>
          <p:cNvPr id="3" name="Content Placeholder 2"/>
          <p:cNvSpPr>
            <a:spLocks noGrp="1"/>
          </p:cNvSpPr>
          <p:nvPr>
            <p:ph idx="1"/>
          </p:nvPr>
        </p:nvSpPr>
        <p:spPr>
          <a:xfrm>
            <a:off x="357158" y="1719263"/>
            <a:ext cx="8358246" cy="4424381"/>
          </a:xfrm>
        </p:spPr>
        <p:txBody>
          <a:bodyPr/>
          <a:lstStyle/>
          <a:p>
            <a:r>
              <a:rPr lang="ru-RU" sz="2000" dirty="0" smtClean="0"/>
              <a:t>Барбитурати и антихистаминици код деце изазивају ексцитацију и хиперактивност. </a:t>
            </a:r>
          </a:p>
          <a:p>
            <a:r>
              <a:rPr lang="ru-RU" sz="2000" dirty="0" smtClean="0"/>
              <a:t>Хронична терапија фенобарбитоном омета учење и нормално понашање деце </a:t>
            </a:r>
          </a:p>
          <a:p>
            <a:r>
              <a:rPr lang="ru-RU" sz="2000" dirty="0" smtClean="0"/>
              <a:t>Хронична кортикостероидна терапија успорава раст</a:t>
            </a:r>
          </a:p>
          <a:p>
            <a:r>
              <a:rPr lang="sr-Cyrl-RS" sz="2000" dirty="0" smtClean="0"/>
              <a:t>Фуросемид може изазвати нефрокалцинозу </a:t>
            </a:r>
          </a:p>
          <a:p>
            <a:r>
              <a:rPr lang="ru-RU" sz="2000" dirty="0" smtClean="0"/>
              <a:t>Индометацин може изазвати инсуфицијенцију бубрега или перфорацију црева </a:t>
            </a:r>
          </a:p>
          <a:p>
            <a:r>
              <a:rPr lang="ru-RU" sz="2000" dirty="0" smtClean="0"/>
              <a:t>Фенитоин изазива задебљање лобање и грубе црте лица</a:t>
            </a:r>
          </a:p>
          <a:p>
            <a:r>
              <a:rPr lang="ru-RU" sz="2000" dirty="0" smtClean="0"/>
              <a:t>Валпроат може изазвати хепатотоксичност код млађих од две године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18488" cy="1295400"/>
          </a:xfrm>
        </p:spPr>
        <p:txBody>
          <a:bodyPr/>
          <a:lstStyle/>
          <a:p>
            <a:endParaRPr lang="en-US" dirty="0"/>
          </a:p>
        </p:txBody>
      </p:sp>
      <p:sp>
        <p:nvSpPr>
          <p:cNvPr id="3" name="Content Placeholder 2"/>
          <p:cNvSpPr>
            <a:spLocks noGrp="1"/>
          </p:cNvSpPr>
          <p:nvPr>
            <p:ph idx="1"/>
          </p:nvPr>
        </p:nvSpPr>
        <p:spPr/>
        <p:txBody>
          <a:bodyPr/>
          <a:lstStyle/>
          <a:p>
            <a:pPr>
              <a:spcBef>
                <a:spcPts val="600"/>
              </a:spcBef>
            </a:pPr>
            <a:r>
              <a:rPr lang="ru-RU" sz="2100" dirty="0" smtClean="0"/>
              <a:t>Дозе лекова код деце треба прилагодити узрасту и телесној тежини. </a:t>
            </a:r>
            <a:r>
              <a:rPr lang="ru-RU" sz="1800" i="1" dirty="0" smtClean="0"/>
              <a:t>Мада постоје формуле за израчунавање доза за децу изведене из доза за одрасле на основу телесне тежине (Кларкова формула: Дд = До x ТТ/70) или старости детета (Јунгова формула: Дд = До x С/(С+12)), оне нису довољно поуздане за рутинску примену и теже да субдозирају лекове. </a:t>
            </a:r>
          </a:p>
          <a:p>
            <a:pPr>
              <a:spcBef>
                <a:spcPts val="600"/>
              </a:spcBef>
            </a:pPr>
            <a:r>
              <a:rPr lang="ru-RU" sz="2100" dirty="0" smtClean="0"/>
              <a:t>Најсигурнији начин дозирања: употреба искуствених доза за сваки узраст детета, дефинисаних кроз дуготрајну педијатријску праксу</a:t>
            </a:r>
            <a:endParaRPr lang="en-US" sz="2100"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18488" cy="1235060"/>
          </a:xfrm>
        </p:spPr>
        <p:txBody>
          <a:bodyPr/>
          <a:lstStyle/>
          <a:p>
            <a:pPr algn="ctr"/>
            <a:r>
              <a:rPr lang="sr-Cyrl-RS" sz="3000" dirty="0" smtClean="0">
                <a:latin typeface="+mn-lt"/>
              </a:rPr>
              <a:t>Лекови</a:t>
            </a:r>
            <a:r>
              <a:rPr lang="sr-Latn-CS" sz="3000" dirty="0" smtClean="0">
                <a:latin typeface="+mn-lt"/>
              </a:rPr>
              <a:t> </a:t>
            </a:r>
            <a:r>
              <a:rPr lang="sr-Cyrl-RS" sz="3000" dirty="0" smtClean="0">
                <a:latin typeface="+mn-lt"/>
              </a:rPr>
              <a:t>контраиндиковани</a:t>
            </a:r>
            <a:r>
              <a:rPr lang="sr-Latn-CS" sz="3000" dirty="0" smtClean="0">
                <a:latin typeface="+mn-lt"/>
              </a:rPr>
              <a:t> </a:t>
            </a:r>
            <a:r>
              <a:rPr lang="sr-Cyrl-RS" sz="3000" dirty="0" smtClean="0">
                <a:latin typeface="+mn-lt"/>
              </a:rPr>
              <a:t/>
            </a:r>
            <a:br>
              <a:rPr lang="sr-Cyrl-RS" sz="3000" dirty="0" smtClean="0">
                <a:latin typeface="+mn-lt"/>
              </a:rPr>
            </a:br>
            <a:r>
              <a:rPr lang="sr-Cyrl-RS" sz="3000" dirty="0" smtClean="0"/>
              <a:t>за примену </a:t>
            </a:r>
            <a:r>
              <a:rPr lang="sr-Cyrl-RS" sz="3000" dirty="0" smtClean="0">
                <a:latin typeface="+mn-lt"/>
              </a:rPr>
              <a:t>код</a:t>
            </a:r>
            <a:r>
              <a:rPr lang="sr-Latn-CS" sz="3000" dirty="0" smtClean="0">
                <a:latin typeface="+mn-lt"/>
              </a:rPr>
              <a:t> </a:t>
            </a:r>
            <a:r>
              <a:rPr lang="sr-Cyrl-RS" sz="3000" dirty="0" smtClean="0">
                <a:latin typeface="+mn-lt"/>
              </a:rPr>
              <a:t>деце</a:t>
            </a:r>
            <a:endParaRPr lang="en-US" sz="3000" dirty="0">
              <a:latin typeface="+mn-lt"/>
            </a:endParaRPr>
          </a:p>
        </p:txBody>
      </p:sp>
      <p:sp>
        <p:nvSpPr>
          <p:cNvPr id="3" name="Content Placeholder 2"/>
          <p:cNvSpPr>
            <a:spLocks noGrp="1"/>
          </p:cNvSpPr>
          <p:nvPr>
            <p:ph idx="1"/>
          </p:nvPr>
        </p:nvSpPr>
        <p:spPr>
          <a:xfrm>
            <a:off x="428596" y="1731982"/>
            <a:ext cx="8286808" cy="4411662"/>
          </a:xfrm>
        </p:spPr>
        <p:txBody>
          <a:bodyPr/>
          <a:lstStyle/>
          <a:p>
            <a:pPr marL="360000" indent="-360000"/>
            <a:r>
              <a:rPr lang="sr-Latn-RS" sz="2000" dirty="0" smtClean="0"/>
              <a:t>T</a:t>
            </a:r>
            <a:r>
              <a:rPr lang="ru-RU" sz="2000" dirty="0" smtClean="0"/>
              <a:t>етрациклини </a:t>
            </a:r>
            <a:r>
              <a:rPr lang="ru-RU" sz="2000" i="1" dirty="0" smtClean="0"/>
              <a:t>(таложе се у костима и зубима у време раста; зуби постају жућкасто пребојени, глеђ хипопластична) </a:t>
            </a:r>
          </a:p>
          <a:p>
            <a:pPr marL="360000" indent="-360000"/>
            <a:r>
              <a:rPr lang="sr-Cyrl-RS" sz="2000" dirty="0" smtClean="0"/>
              <a:t>Хинолонски антибиотици и уроантисептици </a:t>
            </a:r>
            <a:r>
              <a:rPr lang="sr-Cyrl-RS" sz="2000" i="1" dirty="0" smtClean="0"/>
              <a:t>(пипемидинска киселина, ципрофлоксацин, олфлоксацин и други не примењују се код особа млађих од 17 година јер ометају развој зглобних хрскавица) </a:t>
            </a:r>
          </a:p>
          <a:p>
            <a:pPr marL="360000" indent="-360000"/>
            <a:r>
              <a:rPr lang="sr-Cyrl-RS" sz="2000" dirty="0" smtClean="0"/>
              <a:t>Ацетилсалицилна киселина </a:t>
            </a:r>
            <a:r>
              <a:rPr lang="sr-Cyrl-RS" sz="2000" i="1" dirty="0" smtClean="0"/>
              <a:t>(код деце млађе од 8 година која имају вирусну инфекцију, примена аспирина носи висок ризик од појаве Рејовог синдрома - хепатореналне инсуфицијенције) </a:t>
            </a:r>
          </a:p>
          <a:p>
            <a:pPr marL="360000" indent="-360000"/>
            <a:r>
              <a:rPr lang="sr-Cyrl-RS" sz="2000" dirty="0" smtClean="0"/>
              <a:t>Хлорамфеникол - релативно контраиндикован код новорођенчади. </a:t>
            </a:r>
            <a:r>
              <a:rPr lang="sr-Cyrl-RS" sz="2000" i="1" dirty="0" smtClean="0"/>
              <a:t>Пратити концентрацију у серуму; синдромом сиве бебе (анемија и кардиоваскуларни колапс). </a:t>
            </a:r>
          </a:p>
          <a:p>
            <a:endParaRPr lang="sr-Cyrl-RS" sz="2000"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8329642" cy="857256"/>
          </a:xfrm>
        </p:spPr>
        <p:txBody>
          <a:bodyPr/>
          <a:lstStyle/>
          <a:p>
            <a:pPr algn="ctr"/>
            <a:r>
              <a:rPr lang="sr-Cyrl-RS" sz="3200" dirty="0" smtClean="0"/>
              <a:t>Лекови и жене </a:t>
            </a:r>
            <a:endParaRPr lang="en-US" sz="3200" dirty="0"/>
          </a:p>
        </p:txBody>
      </p:sp>
      <p:sp>
        <p:nvSpPr>
          <p:cNvPr id="3" name="Content Placeholder 2"/>
          <p:cNvSpPr>
            <a:spLocks noGrp="1"/>
          </p:cNvSpPr>
          <p:nvPr>
            <p:ph idx="1"/>
          </p:nvPr>
        </p:nvSpPr>
        <p:spPr/>
        <p:txBody>
          <a:bodyPr/>
          <a:lstStyle/>
          <a:p>
            <a:r>
              <a:rPr lang="ru-RU" sz="2000" dirty="0" smtClean="0"/>
              <a:t>Ван периода гравидитета, жене се у фармакотерапијском смислу мало разликују од мушкараца. </a:t>
            </a:r>
          </a:p>
          <a:p>
            <a:r>
              <a:rPr lang="ru-RU" sz="2000" dirty="0" smtClean="0"/>
              <a:t>Ренални клиренс лекова код жена за око 10% мањи него код мушкараца.</a:t>
            </a:r>
          </a:p>
          <a:p>
            <a:r>
              <a:rPr lang="ru-RU" sz="2000" dirty="0" smtClean="0"/>
              <a:t>Жене су осетљивије на етанол после оралне </a:t>
            </a:r>
            <a:r>
              <a:rPr lang="ru-RU" sz="2000" dirty="0" smtClean="0"/>
              <a:t>употребе, </a:t>
            </a:r>
            <a:r>
              <a:rPr lang="ru-RU" sz="2000" dirty="0" smtClean="0"/>
              <a:t>обзиром да се код њих алкохол веома мало метаболише у зиду желуца.</a:t>
            </a:r>
          </a:p>
          <a:p>
            <a:r>
              <a:rPr lang="ru-RU" sz="2000" dirty="0" smtClean="0"/>
              <a:t>Естрогени смањују активност цитохром-оксидазе у јетри; метаболизам појединих лекова може бити нешто слабији. </a:t>
            </a:r>
            <a:endParaRPr lang="en-U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18488" cy="1235060"/>
          </a:xfrm>
        </p:spPr>
        <p:txBody>
          <a:bodyPr/>
          <a:lstStyle/>
          <a:p>
            <a:pPr algn="ctr"/>
            <a:r>
              <a:rPr lang="sr-Cyrl-RS" sz="3000" dirty="0" smtClean="0"/>
              <a:t>Лекови и жене </a:t>
            </a:r>
            <a:br>
              <a:rPr lang="sr-Cyrl-RS" sz="3000" dirty="0" smtClean="0"/>
            </a:br>
            <a:r>
              <a:rPr lang="sr-Cyrl-RS" sz="3000" dirty="0" smtClean="0"/>
              <a:t>Гравидитет</a:t>
            </a:r>
            <a:endParaRPr lang="en-US" sz="3000" dirty="0"/>
          </a:p>
        </p:txBody>
      </p:sp>
      <p:sp>
        <p:nvSpPr>
          <p:cNvPr id="3" name="Content Placeholder 2"/>
          <p:cNvSpPr>
            <a:spLocks noGrp="1"/>
          </p:cNvSpPr>
          <p:nvPr>
            <p:ph idx="1"/>
          </p:nvPr>
        </p:nvSpPr>
        <p:spPr>
          <a:xfrm>
            <a:off x="428596" y="1714488"/>
            <a:ext cx="8286808" cy="4500594"/>
          </a:xfrm>
        </p:spPr>
        <p:txBody>
          <a:bodyPr/>
          <a:lstStyle/>
          <a:p>
            <a:r>
              <a:rPr lang="ru-RU" sz="2000" dirty="0" smtClean="0"/>
              <a:t>Плацента не представља значајну баријеру за пролаз лекова </a:t>
            </a:r>
          </a:p>
          <a:p>
            <a:r>
              <a:rPr lang="ru-RU" sz="2000" dirty="0" smtClean="0"/>
              <a:t>Током прве две недеље од потенцијалног оплођења, лекови или доведу до смрти и елиминације заметка или (ако заметак преживи) не остављају никакве последице на плоду. </a:t>
            </a:r>
          </a:p>
          <a:p>
            <a:r>
              <a:rPr lang="ru-RU" sz="2000" dirty="0" smtClean="0"/>
              <a:t>У наредних 10 недеља гестације </a:t>
            </a:r>
            <a:r>
              <a:rPr lang="ru-RU" sz="1800" i="1" dirty="0" smtClean="0"/>
              <a:t>(прво </a:t>
            </a:r>
            <a:r>
              <a:rPr lang="ru-RU" sz="1800" dirty="0" smtClean="0"/>
              <a:t>тромесечје</a:t>
            </a:r>
            <a:r>
              <a:rPr lang="ru-RU" sz="1800" i="1" dirty="0" smtClean="0"/>
              <a:t>), </a:t>
            </a:r>
            <a:r>
              <a:rPr lang="ru-RU" sz="2000" dirty="0" smtClean="0"/>
              <a:t>одређени број лекова </a:t>
            </a:r>
            <a:r>
              <a:rPr lang="ru-RU" sz="1800" i="1" dirty="0" smtClean="0"/>
              <a:t>(тератогени лекови) </a:t>
            </a:r>
            <a:r>
              <a:rPr lang="ru-RU" sz="2000" dirty="0" smtClean="0"/>
              <a:t>може изазвати сметње у развоју плода које се манифестују малформацијама на рођењу</a:t>
            </a:r>
          </a:p>
          <a:p>
            <a:r>
              <a:rPr lang="ru-RU" sz="2000" dirty="0" smtClean="0"/>
              <a:t>Током друга два тромесечја трудноће, поједини лекови могу деловати токсично на ткива плода и довести до мањих оштећења, обично ЦНС-а и ока.</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a:xfrm>
            <a:off x="395288" y="404813"/>
            <a:ext cx="8353425" cy="6119812"/>
          </a:xfrm>
        </p:spPr>
        <p:txBody>
          <a:bodyPr/>
          <a:lstStyle/>
          <a:p>
            <a:pPr algn="ctr">
              <a:lnSpc>
                <a:spcPct val="90000"/>
              </a:lnSpc>
              <a:buFontTx/>
              <a:buNone/>
            </a:pPr>
            <a:r>
              <a:rPr lang="sr-Cyrl-CS" sz="2700" b="1"/>
              <a:t>Дефиниције Агенције за лекове и медицинска</a:t>
            </a:r>
          </a:p>
          <a:p>
            <a:pPr algn="ctr">
              <a:lnSpc>
                <a:spcPct val="90000"/>
              </a:lnSpc>
              <a:buFontTx/>
              <a:buNone/>
            </a:pPr>
            <a:r>
              <a:rPr lang="sr-Cyrl-CS" sz="2700" b="1"/>
              <a:t>средства Србије</a:t>
            </a:r>
          </a:p>
          <a:p>
            <a:pPr algn="ctr">
              <a:lnSpc>
                <a:spcPct val="90000"/>
              </a:lnSpc>
              <a:buFontTx/>
              <a:buNone/>
            </a:pPr>
            <a:endParaRPr lang="sr-Cyrl-CS" sz="1900" b="1">
              <a:solidFill>
                <a:srgbClr val="3D7AB7"/>
              </a:solidFill>
            </a:endParaRPr>
          </a:p>
          <a:p>
            <a:pPr>
              <a:lnSpc>
                <a:spcPct val="95000"/>
              </a:lnSpc>
            </a:pPr>
            <a:r>
              <a:rPr lang="sr-Cyrl-CS" sz="2100" b="1">
                <a:solidFill>
                  <a:srgbClr val="C00000"/>
                </a:solidFill>
              </a:rPr>
              <a:t>Нежељена реакција </a:t>
            </a:r>
            <a:r>
              <a:rPr lang="sr-Cyrl-CS" sz="2100"/>
              <a:t>је свака штетна и ненамерно изазвана реакција на лек која се појавила при примени уобичајене дозе лека (у сврху лечења, спречавања болести, постављања дијагнозе, обнове, побољшања или промене физиолошке функције), или при примени било које дозе лека у току клиничког испитивања</a:t>
            </a:r>
          </a:p>
          <a:p>
            <a:pPr>
              <a:lnSpc>
                <a:spcPct val="95000"/>
              </a:lnSpc>
            </a:pPr>
            <a:r>
              <a:rPr lang="sr-Cyrl-CS" sz="2100" b="1">
                <a:solidFill>
                  <a:srgbClr val="C00000"/>
                </a:solidFill>
              </a:rPr>
              <a:t>Озбиљна нежељена реакција </a:t>
            </a:r>
            <a:r>
              <a:rPr lang="sr-Cyrl-CS" sz="2100"/>
              <a:t>је штетна и ненамерно изазвана реакција на лек која има за последицу смрт, непосредну животну угроженост, инвалидност, болничко лечење, продужетак постојећег болничког лечења, конгениталне аномалије, односно дефект откривен по рођењу, или захтева интервенцијске мере у циљу спречавања наведених последица</a:t>
            </a:r>
          </a:p>
          <a:p>
            <a:pPr>
              <a:lnSpc>
                <a:spcPct val="95000"/>
              </a:lnSpc>
            </a:pPr>
            <a:r>
              <a:rPr lang="sr-Cyrl-CS" sz="2100" b="1">
                <a:solidFill>
                  <a:srgbClr val="C00000"/>
                </a:solidFill>
              </a:rPr>
              <a:t>Нежељени догађај </a:t>
            </a:r>
            <a:r>
              <a:rPr lang="sr-Cyrl-CS" sz="2100"/>
              <a:t>је нежељено искуство које се догодило у периоду примене лека и за које узрочно-последична веза са применом лека не мора да буде доказана. </a:t>
            </a:r>
            <a:endParaRPr lang="en-US" sz="2100" b="1">
              <a:solidFill>
                <a:srgbClr val="3D7AB7"/>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428736"/>
            <a:ext cx="8429684" cy="4411662"/>
          </a:xfrm>
        </p:spPr>
        <p:txBody>
          <a:bodyPr/>
          <a:lstStyle/>
          <a:p>
            <a:r>
              <a:rPr lang="sr-Latn-RS" sz="1700" dirty="0" smtClean="0"/>
              <a:t>FDA </a:t>
            </a:r>
            <a:r>
              <a:rPr lang="ru-RU" sz="1700" dirty="0" smtClean="0"/>
              <a:t>сврстава све лекове према ризику по плод у 5 група: </a:t>
            </a:r>
          </a:p>
          <a:p>
            <a:pPr lvl="1"/>
            <a:r>
              <a:rPr lang="ru-RU" sz="1700" dirty="0" smtClean="0"/>
              <a:t>Група А - лекови за које је у контролисаним клиничким студијама показано да је њихова примена током целе трудноће безбедна. </a:t>
            </a:r>
          </a:p>
          <a:p>
            <a:pPr lvl="1"/>
            <a:r>
              <a:rPr lang="ru-RU" sz="1700" dirty="0" smtClean="0"/>
              <a:t>Група Б - лекови који на животињама нису показали штетно дејство на плод, али нема контролисаних студија на људима, или лекови који на животињама показују штетно дејство на плод, али контролисане клиничке студије на трудницама нису показале ризик по пло</a:t>
            </a:r>
            <a:r>
              <a:rPr lang="sr-Cyrl-RS" sz="1700" dirty="0" smtClean="0"/>
              <a:t>д (еритромицин, </a:t>
            </a:r>
            <a:r>
              <a:rPr lang="sr-Cyrl-RS" sz="1700" dirty="0" smtClean="0"/>
              <a:t>амоксицилин</a:t>
            </a:r>
            <a:r>
              <a:rPr lang="sr-Cyrl-RS" sz="1700" dirty="0" smtClean="0"/>
              <a:t>...)</a:t>
            </a:r>
            <a:endParaRPr lang="ru-RU" sz="1700" dirty="0" smtClean="0"/>
          </a:p>
          <a:p>
            <a:pPr lvl="1"/>
            <a:r>
              <a:rPr lang="ru-RU" sz="1700" dirty="0" smtClean="0"/>
              <a:t>Група Ц - студије на животињама су показале да лек има штетно дејство на плод, а нема контролисаних студија на људима, или нема студија ни на животињама ни на људима (</a:t>
            </a:r>
            <a:r>
              <a:rPr lang="sr-Cyrl-RS" sz="1700" dirty="0" smtClean="0"/>
              <a:t>изониазид, фуросемид, дексаметазон...) 		</a:t>
            </a:r>
          </a:p>
          <a:p>
            <a:pPr lvl="1"/>
            <a:r>
              <a:rPr lang="ru-RU" sz="1700" dirty="0" smtClean="0"/>
              <a:t>Група Д - постоје докази за ризик по фетус човека, али се лек у случају да је ризик од ускраћивања терапије још већи, може применити (</a:t>
            </a:r>
            <a:r>
              <a:rPr lang="sr-Cyrl-RS" sz="1700" dirty="0" smtClean="0"/>
              <a:t>диазепам, карбамазепин...</a:t>
            </a:r>
            <a:r>
              <a:rPr lang="sr-Latn-RS" sz="1700" dirty="0" smtClean="0"/>
              <a:t>)</a:t>
            </a:r>
            <a:endParaRPr lang="ru-RU" sz="1700" dirty="0" smtClean="0"/>
          </a:p>
          <a:p>
            <a:pPr lvl="1"/>
            <a:r>
              <a:rPr lang="ru-RU" sz="1700" dirty="0" smtClean="0"/>
              <a:t>Група X - студије на животињама или људима су показале појаву конгениталних аномалија или је практично примена лека показала штетно дејство на плод, тако да ризик јасно превазилази корист од примене тог лека; контраиндиковани су у трудноћи (</a:t>
            </a:r>
            <a:r>
              <a:rPr lang="sr-Cyrl-RS" sz="1700" dirty="0" smtClean="0"/>
              <a:t>циклофосфамид, мелфалан, доксорубицин, винкристин...)</a:t>
            </a:r>
            <a:endParaRPr lang="en-US" sz="1700" dirty="0" smtClean="0"/>
          </a:p>
          <a:p>
            <a:endParaRPr lang="ru-RU" sz="1700" dirty="0" smtClean="0"/>
          </a:p>
          <a:p>
            <a:endParaRPr lang="en-US" dirty="0"/>
          </a:p>
        </p:txBody>
      </p:sp>
      <p:sp>
        <p:nvSpPr>
          <p:cNvPr id="4" name="Title 1"/>
          <p:cNvSpPr>
            <a:spLocks noGrp="1"/>
          </p:cNvSpPr>
          <p:nvPr>
            <p:ph type="title"/>
          </p:nvPr>
        </p:nvSpPr>
        <p:spPr>
          <a:xfrm>
            <a:off x="457200" y="122238"/>
            <a:ext cx="8218488" cy="1235060"/>
          </a:xfrm>
        </p:spPr>
        <p:txBody>
          <a:bodyPr/>
          <a:lstStyle/>
          <a:p>
            <a:pPr algn="ctr"/>
            <a:r>
              <a:rPr lang="sr-Cyrl-RS" sz="3000" dirty="0" smtClean="0"/>
              <a:t>Лекови и жене </a:t>
            </a:r>
            <a:br>
              <a:rPr lang="sr-Cyrl-RS" sz="3000" dirty="0" smtClean="0"/>
            </a:br>
            <a:r>
              <a:rPr lang="sr-Cyrl-RS" sz="3000" dirty="0" smtClean="0"/>
              <a:t>Гравидитет</a:t>
            </a:r>
            <a:endParaRPr lang="en-US" sz="3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ru-RU" sz="2000" dirty="0" smtClean="0"/>
              <a:t>Известан број лекова који су јако поларни (пример аминогликозиди) слабо продире у млеко, па се могу примењивати код мајке током лактације. </a:t>
            </a:r>
          </a:p>
          <a:p>
            <a:r>
              <a:rPr lang="ru-RU" sz="2000" dirty="0" smtClean="0"/>
              <a:t>Већина лекова ипак доспева у млеко у значајној мери; многи липосолубилни лекови у млеку постижу исту концентрацију као у плазми (пример антидепресиви) или се чак у њему концентришу. </a:t>
            </a:r>
          </a:p>
          <a:p>
            <a:r>
              <a:rPr lang="ru-RU" sz="2000" dirty="0" smtClean="0"/>
              <a:t>С обзиром да је </a:t>
            </a:r>
            <a:r>
              <a:rPr lang="en-US" sz="2000" dirty="0" smtClean="0"/>
              <a:t>pH </a:t>
            </a:r>
            <a:r>
              <a:rPr lang="ru-RU" sz="2000" dirty="0" smtClean="0"/>
              <a:t>млека око 6.5, у њему ће се концентрисати и лекови који су слабе базе. </a:t>
            </a:r>
          </a:p>
          <a:p>
            <a:r>
              <a:rPr lang="ru-RU" sz="2000" dirty="0" smtClean="0"/>
              <a:t>Примери лекова контраинидкованих током лактације: </a:t>
            </a:r>
            <a:r>
              <a:rPr lang="sr-Cyrl-RS" sz="2000" dirty="0" smtClean="0"/>
              <a:t>амјодарон хлорамфеникол, мапротилин, литијум, клозапин, пиразинамид, мидазолам... 	</a:t>
            </a:r>
          </a:p>
          <a:p>
            <a:pPr>
              <a:buNone/>
            </a:pPr>
            <a:endParaRPr lang="sr-Cyrl-RS" sz="2000" dirty="0" smtClean="0"/>
          </a:p>
          <a:p>
            <a:endParaRPr lang="en-US" sz="2000" dirty="0"/>
          </a:p>
        </p:txBody>
      </p:sp>
      <p:sp>
        <p:nvSpPr>
          <p:cNvPr id="4" name="Title 1"/>
          <p:cNvSpPr txBox="1">
            <a:spLocks/>
          </p:cNvSpPr>
          <p:nvPr/>
        </p:nvSpPr>
        <p:spPr bwMode="auto">
          <a:xfrm>
            <a:off x="457200" y="122238"/>
            <a:ext cx="8218488" cy="123506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lgn="ctr"/>
            <a:r>
              <a:rPr kumimoji="0" lang="sr-Cyrl-RS" sz="3000" b="1" i="0" u="none" strike="noStrike" kern="0" cap="none" spc="0" normalizeH="0" baseline="0" noProof="0" dirty="0" smtClean="0">
                <a:ln>
                  <a:noFill/>
                </a:ln>
                <a:solidFill>
                  <a:schemeClr val="tx1"/>
                </a:solidFill>
                <a:effectLst/>
                <a:uLnTx/>
                <a:uFillTx/>
                <a:latin typeface="+mn-lt"/>
                <a:ea typeface="+mj-ea"/>
                <a:cs typeface="+mj-cs"/>
              </a:rPr>
              <a:t>Лекови и жене </a:t>
            </a:r>
            <a:br>
              <a:rPr kumimoji="0" lang="sr-Cyrl-RS" sz="3000" b="1" i="0" u="none" strike="noStrike" kern="0" cap="none" spc="0" normalizeH="0" baseline="0" noProof="0" dirty="0" smtClean="0">
                <a:ln>
                  <a:noFill/>
                </a:ln>
                <a:solidFill>
                  <a:schemeClr val="tx1"/>
                </a:solidFill>
                <a:effectLst/>
                <a:uLnTx/>
                <a:uFillTx/>
                <a:latin typeface="+mn-lt"/>
                <a:ea typeface="+mj-ea"/>
                <a:cs typeface="+mj-cs"/>
              </a:rPr>
            </a:br>
            <a:r>
              <a:rPr lang="ru-RU" sz="3000" b="1" dirty="0" smtClean="0">
                <a:latin typeface="+mn-lt"/>
              </a:rPr>
              <a:t> Лактација</a:t>
            </a:r>
            <a:endParaRPr kumimoji="0" lang="en-US" sz="3000" b="1" i="0" u="none" strike="noStrike" kern="0" cap="none" spc="0" normalizeH="0" baseline="0" noProof="0" dirty="0">
              <a:ln>
                <a:noFill/>
              </a:ln>
              <a:solidFill>
                <a:schemeClr val="tx1"/>
              </a:solidFill>
              <a:effectLst/>
              <a:uLnTx/>
              <a:uFillTx/>
              <a:latin typeface="+mn-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457200"/>
            <a:ext cx="8305800" cy="811213"/>
          </a:xfrm>
        </p:spPr>
        <p:txBody>
          <a:bodyPr/>
          <a:lstStyle/>
          <a:p>
            <a:pPr algn="ctr"/>
            <a:r>
              <a:rPr lang="sr-Cyrl-CS" sz="3400" dirty="0"/>
              <a:t>Класификације нежељених реакција</a:t>
            </a:r>
            <a:endParaRPr lang="en-US" sz="3400" dirty="0"/>
          </a:p>
        </p:txBody>
      </p:sp>
      <p:sp>
        <p:nvSpPr>
          <p:cNvPr id="52227" name="Rectangle 3"/>
          <p:cNvSpPr>
            <a:spLocks noGrp="1" noChangeArrowheads="1"/>
          </p:cNvSpPr>
          <p:nvPr>
            <p:ph type="body" idx="1"/>
          </p:nvPr>
        </p:nvSpPr>
        <p:spPr>
          <a:xfrm>
            <a:off x="395288" y="1628775"/>
            <a:ext cx="8362950" cy="4876800"/>
          </a:xfrm>
        </p:spPr>
        <p:txBody>
          <a:bodyPr/>
          <a:lstStyle/>
          <a:p>
            <a:pPr algn="ctr">
              <a:lnSpc>
                <a:spcPct val="90000"/>
              </a:lnSpc>
              <a:buFontTx/>
              <a:buNone/>
            </a:pPr>
            <a:r>
              <a:rPr lang="sr-Cyrl-CS" sz="2300" b="1" dirty="0">
                <a:solidFill>
                  <a:srgbClr val="C00000"/>
                </a:solidFill>
              </a:rPr>
              <a:t>Класификација у односу на фармаколошко дејство </a:t>
            </a:r>
            <a:r>
              <a:rPr lang="sr-Cyrl-CS" sz="2300" b="1" dirty="0" smtClean="0">
                <a:solidFill>
                  <a:srgbClr val="C00000"/>
                </a:solidFill>
              </a:rPr>
              <a:t>лека</a:t>
            </a:r>
            <a:endParaRPr lang="sr-Latn-CS" sz="2300" b="1" dirty="0">
              <a:solidFill>
                <a:srgbClr val="C00000"/>
              </a:solidFill>
            </a:endParaRPr>
          </a:p>
          <a:p>
            <a:pPr algn="ctr">
              <a:lnSpc>
                <a:spcPct val="90000"/>
              </a:lnSpc>
              <a:buFontTx/>
              <a:buNone/>
            </a:pPr>
            <a:r>
              <a:rPr lang="sr-Cyrl-CS" sz="2000" dirty="0"/>
              <a:t>реакције типа А, Б, Ц и Д. </a:t>
            </a:r>
          </a:p>
          <a:p>
            <a:pPr algn="ctr">
              <a:lnSpc>
                <a:spcPct val="90000"/>
              </a:lnSpc>
              <a:buFontTx/>
              <a:buNone/>
            </a:pPr>
            <a:endParaRPr lang="sr-Cyrl-CS" sz="1500" dirty="0"/>
          </a:p>
          <a:p>
            <a:pPr>
              <a:lnSpc>
                <a:spcPct val="95000"/>
              </a:lnSpc>
            </a:pPr>
            <a:r>
              <a:rPr lang="sr-Cyrl-CS" sz="2300" dirty="0">
                <a:solidFill>
                  <a:srgbClr val="0066FF"/>
                </a:solidFill>
              </a:rPr>
              <a:t>Реакција А</a:t>
            </a:r>
            <a:r>
              <a:rPr lang="sr-Cyrl-CS" sz="2300" dirty="0"/>
              <a:t> </a:t>
            </a:r>
            <a:r>
              <a:rPr lang="sr-Cyrl-CS" sz="2300" dirty="0">
                <a:solidFill>
                  <a:srgbClr val="0066FF"/>
                </a:solidFill>
              </a:rPr>
              <a:t>типа</a:t>
            </a:r>
            <a:r>
              <a:rPr lang="sr-Cyrl-CS" sz="2300" dirty="0"/>
              <a:t>: нормално, али претерано фармакол</a:t>
            </a:r>
            <a:r>
              <a:rPr lang="sr-Latn-CS" sz="2300" dirty="0"/>
              <a:t>o</a:t>
            </a:r>
            <a:r>
              <a:rPr lang="sr-Cyrl-CS" sz="2300" dirty="0"/>
              <a:t>шко дејство лека. Дозно је зависна и предвидива. </a:t>
            </a:r>
          </a:p>
          <a:p>
            <a:pPr>
              <a:lnSpc>
                <a:spcPct val="95000"/>
              </a:lnSpc>
            </a:pPr>
            <a:r>
              <a:rPr lang="sr-Cyrl-CS" sz="2300" dirty="0">
                <a:solidFill>
                  <a:srgbClr val="0066FF"/>
                </a:solidFill>
              </a:rPr>
              <a:t>Реакција Б</a:t>
            </a:r>
            <a:r>
              <a:rPr lang="sr-Cyrl-CS" sz="2300" dirty="0"/>
              <a:t> </a:t>
            </a:r>
            <a:r>
              <a:rPr lang="sr-Cyrl-CS" sz="2300" dirty="0">
                <a:solidFill>
                  <a:srgbClr val="0066FF"/>
                </a:solidFill>
              </a:rPr>
              <a:t>типа</a:t>
            </a:r>
            <a:r>
              <a:rPr lang="sr-Latn-CS" sz="2300" dirty="0"/>
              <a:t>:</a:t>
            </a:r>
            <a:r>
              <a:rPr lang="sr-Cyrl-CS" sz="2300" dirty="0"/>
              <a:t> није познато, предвидиво фармаколошко дејство лека и није дозно зависна. Подразумева реакције преосетљивости или имунолошки одговор организма. </a:t>
            </a:r>
            <a:endParaRPr lang="sr-Latn-CS" sz="2300" dirty="0"/>
          </a:p>
          <a:p>
            <a:pPr>
              <a:lnSpc>
                <a:spcPct val="95000"/>
              </a:lnSpc>
            </a:pPr>
            <a:r>
              <a:rPr lang="sr-Cyrl-CS" sz="2300" dirty="0">
                <a:solidFill>
                  <a:srgbClr val="0066FF"/>
                </a:solidFill>
              </a:rPr>
              <a:t>Реакције Ц</a:t>
            </a:r>
            <a:r>
              <a:rPr lang="sr-Cyrl-CS" sz="2300" dirty="0"/>
              <a:t> </a:t>
            </a:r>
            <a:r>
              <a:rPr lang="sr-Cyrl-CS" sz="2300" dirty="0">
                <a:solidFill>
                  <a:srgbClr val="0066FF"/>
                </a:solidFill>
              </a:rPr>
              <a:t>типа</a:t>
            </a:r>
            <a:r>
              <a:rPr lang="sr-Cyrl-CS" sz="2300" dirty="0"/>
              <a:t>: могу да се појаве услед дуготрајне употребе лека. </a:t>
            </a:r>
          </a:p>
          <a:p>
            <a:pPr>
              <a:lnSpc>
                <a:spcPct val="95000"/>
              </a:lnSpc>
            </a:pPr>
            <a:r>
              <a:rPr lang="sr-Cyrl-CS" sz="2300" dirty="0">
                <a:solidFill>
                  <a:srgbClr val="0066FF"/>
                </a:solidFill>
              </a:rPr>
              <a:t>Реакције Д</a:t>
            </a:r>
            <a:r>
              <a:rPr lang="sr-Cyrl-CS" sz="2300" dirty="0"/>
              <a:t> </a:t>
            </a:r>
            <a:r>
              <a:rPr lang="sr-Cyrl-CS" sz="2300" dirty="0">
                <a:solidFill>
                  <a:srgbClr val="0066FF"/>
                </a:solidFill>
              </a:rPr>
              <a:t>типа</a:t>
            </a:r>
            <a:r>
              <a:rPr lang="sr-Cyrl-CS" sz="2300" dirty="0"/>
              <a:t>: одложене реакције (канцерогено/ тератогено дејство).</a:t>
            </a:r>
            <a:endParaRPr lang="en-US" sz="2300" dirty="0"/>
          </a:p>
          <a:p>
            <a:pPr>
              <a:lnSpc>
                <a:spcPct val="90000"/>
              </a:lnSpc>
            </a:pPr>
            <a:endParaRPr lang="en-US" sz="23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95288" y="333375"/>
            <a:ext cx="8424862" cy="5903913"/>
          </a:xfrm>
        </p:spPr>
        <p:txBody>
          <a:bodyPr>
            <a:noAutofit/>
          </a:bodyPr>
          <a:lstStyle/>
          <a:p>
            <a:pPr marL="0" indent="0">
              <a:buFontTx/>
              <a:buNone/>
            </a:pPr>
            <a:endParaRPr lang="sr-Cyrl-CS" sz="1400" dirty="0">
              <a:solidFill>
                <a:srgbClr val="001429"/>
              </a:solidFill>
            </a:endParaRPr>
          </a:p>
          <a:p>
            <a:pPr marL="0" indent="0">
              <a:buFontTx/>
              <a:buNone/>
            </a:pPr>
            <a:endParaRPr lang="en-US" sz="100" dirty="0">
              <a:solidFill>
                <a:srgbClr val="001429"/>
              </a:solidFill>
            </a:endParaRPr>
          </a:p>
          <a:p>
            <a:pPr marL="0" indent="0" algn="ctr">
              <a:buFontTx/>
              <a:buNone/>
            </a:pPr>
            <a:r>
              <a:rPr lang="sr-Cyrl-CS" sz="3400" b="1" dirty="0"/>
              <a:t>Класификације нежељених реакција</a:t>
            </a:r>
            <a:endParaRPr lang="en-US" sz="3400" b="1" dirty="0"/>
          </a:p>
          <a:p>
            <a:pPr marL="0" indent="0">
              <a:buFontTx/>
              <a:buNone/>
            </a:pPr>
            <a:endParaRPr lang="en-US" sz="1700" b="1" dirty="0">
              <a:solidFill>
                <a:srgbClr val="3D7AB7"/>
              </a:solidFill>
            </a:endParaRPr>
          </a:p>
          <a:p>
            <a:pPr marL="0" indent="0" algn="ctr">
              <a:buFontTx/>
              <a:buNone/>
            </a:pPr>
            <a:r>
              <a:rPr lang="sr-Cyrl-CS" sz="2300" b="1" dirty="0">
                <a:solidFill>
                  <a:srgbClr val="C00000"/>
                </a:solidFill>
              </a:rPr>
              <a:t>Класификација у односу на дозну зависност</a:t>
            </a:r>
            <a:r>
              <a:rPr lang="sr-Cyrl-CS" sz="2300" dirty="0">
                <a:solidFill>
                  <a:srgbClr val="3D7AB7"/>
                </a:solidFill>
              </a:rPr>
              <a:t>  </a:t>
            </a:r>
          </a:p>
          <a:p>
            <a:pPr marL="0" indent="0" algn="ctr">
              <a:buFontTx/>
              <a:buNone/>
            </a:pPr>
            <a:r>
              <a:rPr lang="sr-Cyrl-CS" sz="2200" dirty="0"/>
              <a:t>дозно-зависне/дозно-независне</a:t>
            </a:r>
          </a:p>
          <a:p>
            <a:pPr marL="0" indent="0">
              <a:buFontTx/>
              <a:buNone/>
            </a:pPr>
            <a:endParaRPr lang="sr-Cyrl-CS" sz="1500" dirty="0"/>
          </a:p>
          <a:p>
            <a:pPr marL="0" indent="0" algn="ctr">
              <a:buFontTx/>
              <a:buNone/>
            </a:pPr>
            <a:r>
              <a:rPr lang="sr-Cyrl-CS" sz="2300" b="1" dirty="0">
                <a:solidFill>
                  <a:srgbClr val="C00000"/>
                </a:solidFill>
              </a:rPr>
              <a:t>Класификација у односу на узрочно-последичну везу</a:t>
            </a:r>
            <a:r>
              <a:rPr lang="sr-Cyrl-CS" sz="2400" dirty="0">
                <a:solidFill>
                  <a:srgbClr val="C00000"/>
                </a:solidFill>
              </a:rPr>
              <a:t> </a:t>
            </a:r>
          </a:p>
          <a:p>
            <a:pPr marL="0" indent="0" algn="ctr">
              <a:buFontTx/>
              <a:buNone/>
            </a:pPr>
            <a:r>
              <a:rPr lang="sr-Cyrl-CS" sz="2200" dirty="0"/>
              <a:t>базира се на Нарањо подели узрочности: очигледна, вероватна, могућа и слаба узрочност</a:t>
            </a:r>
          </a:p>
          <a:p>
            <a:pPr marL="0" indent="0" algn="ctr">
              <a:buFontTx/>
              <a:buNone/>
            </a:pPr>
            <a:endParaRPr lang="sr-Cyrl-CS" sz="1500" dirty="0"/>
          </a:p>
          <a:p>
            <a:pPr marL="0" indent="0" algn="ctr">
              <a:buFontTx/>
              <a:buNone/>
            </a:pPr>
            <a:r>
              <a:rPr lang="sr-Cyrl-CS" sz="2300" b="1" dirty="0">
                <a:solidFill>
                  <a:srgbClr val="C00000"/>
                </a:solidFill>
              </a:rPr>
              <a:t>Класификација у односу на степен оштећења или озбиљност реакције</a:t>
            </a:r>
            <a:r>
              <a:rPr lang="sr-Cyrl-CS" sz="2300" b="1" dirty="0">
                <a:solidFill>
                  <a:srgbClr val="3D7AB7"/>
                </a:solidFill>
              </a:rPr>
              <a:t> </a:t>
            </a:r>
          </a:p>
          <a:p>
            <a:pPr marL="0" indent="0" algn="ctr">
              <a:buFontTx/>
              <a:buNone/>
            </a:pPr>
            <a:r>
              <a:rPr lang="sr-Cyrl-CS" sz="2200" dirty="0"/>
              <a:t>благе (пролазне, подношљиве), умерене и озбиљне (угрожавају </a:t>
            </a:r>
            <a:r>
              <a:rPr lang="sr-Cyrl-CS" sz="2200" dirty="0" smtClean="0"/>
              <a:t>живот/трајна неспособност</a:t>
            </a:r>
            <a:r>
              <a:rPr lang="sr-Latn-RS" sz="2200" dirty="0" smtClean="0"/>
              <a:t>)</a:t>
            </a:r>
            <a:endParaRPr lang="sr-Cyrl-CS" sz="2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4294967295"/>
          </p:nvPr>
        </p:nvSpPr>
        <p:spPr>
          <a:xfrm>
            <a:off x="468313" y="188913"/>
            <a:ext cx="8229600" cy="6705600"/>
          </a:xfrm>
        </p:spPr>
        <p:txBody>
          <a:bodyPr/>
          <a:lstStyle/>
          <a:p>
            <a:pPr>
              <a:buFontTx/>
              <a:buNone/>
            </a:pPr>
            <a:endParaRPr lang="sr-Cyrl-CS" sz="500" dirty="0">
              <a:solidFill>
                <a:srgbClr val="3D7AB7"/>
              </a:solidFill>
            </a:endParaRPr>
          </a:p>
          <a:p>
            <a:pPr algn="ctr">
              <a:lnSpc>
                <a:spcPct val="90000"/>
              </a:lnSpc>
              <a:buFontTx/>
              <a:buNone/>
            </a:pPr>
            <a:r>
              <a:rPr lang="sr-Cyrl-CS" b="1" dirty="0"/>
              <a:t>Фактори који предиспонирају појаву нежељених реакција на лекове</a:t>
            </a:r>
          </a:p>
          <a:p>
            <a:pPr>
              <a:buFontTx/>
              <a:buNone/>
            </a:pPr>
            <a:endParaRPr lang="sr-Cyrl-CS" sz="2300" dirty="0"/>
          </a:p>
          <a:p>
            <a:r>
              <a:rPr lang="sr-Cyrl-CS" sz="2700" b="1" dirty="0">
                <a:solidFill>
                  <a:srgbClr val="CC0000"/>
                </a:solidFill>
              </a:rPr>
              <a:t>Фактори који се односе на лек</a:t>
            </a:r>
            <a:r>
              <a:rPr lang="sr-Cyrl-CS" sz="2700" b="1" dirty="0"/>
              <a:t>                                           </a:t>
            </a:r>
            <a:r>
              <a:rPr lang="sr-Cyrl-CS" sz="2500" dirty="0"/>
              <a:t>(доза</a:t>
            </a:r>
            <a:r>
              <a:rPr lang="en-US" sz="2500" dirty="0"/>
              <a:t>, </a:t>
            </a:r>
            <a:r>
              <a:rPr lang="sr-Cyrl-CS" sz="2500" dirty="0"/>
              <a:t>облик лековитог препарата и начин примене и интеракције лекова)</a:t>
            </a:r>
          </a:p>
          <a:p>
            <a:r>
              <a:rPr lang="sr-Cyrl-CS" sz="2700" b="1" dirty="0">
                <a:solidFill>
                  <a:srgbClr val="CC0000"/>
                </a:solidFill>
              </a:rPr>
              <a:t>Фактори који су везани за болесника</a:t>
            </a:r>
            <a:r>
              <a:rPr lang="sr-Cyrl-CS" sz="2700" dirty="0"/>
              <a:t>                        </a:t>
            </a:r>
            <a:r>
              <a:rPr lang="sr-Cyrl-CS" sz="2500" dirty="0"/>
              <a:t>(генетски фактори, старосна доб, присуство других болести, пол, исхрана, примена биљних препарата, истовремено узимање већег броја лекова)</a:t>
            </a:r>
            <a:endParaRPr lang="en-US" sz="2500" dirty="0"/>
          </a:p>
          <a:p>
            <a:pPr>
              <a:buFontTx/>
              <a:buNone/>
            </a:pPr>
            <a:endParaRPr lang="en-US" sz="27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68313" y="1557338"/>
            <a:ext cx="8229600" cy="4800600"/>
          </a:xfrm>
        </p:spPr>
        <p:txBody>
          <a:bodyPr>
            <a:normAutofit/>
          </a:bodyPr>
          <a:lstStyle/>
          <a:p>
            <a:pPr>
              <a:lnSpc>
                <a:spcPct val="90000"/>
              </a:lnSpc>
            </a:pPr>
            <a:r>
              <a:rPr lang="sr-Cyrl-CS" sz="2000" dirty="0"/>
              <a:t>Уколико се запази нежељена појава код пацијента који узима одређени лек, не постоји одмах сигурност да је лек узрочник; таква појава се </a:t>
            </a:r>
            <a:r>
              <a:rPr lang="sr-Cyrl-CS" sz="2000" dirty="0" smtClean="0"/>
              <a:t>у </a:t>
            </a:r>
            <a:r>
              <a:rPr lang="sr-Cyrl-CS" sz="2000" dirty="0"/>
              <a:t>почетку назива „</a:t>
            </a:r>
            <a:r>
              <a:rPr lang="sr-Cyrl-CS" sz="2000" b="1" dirty="0"/>
              <a:t>нежељени догађај</a:t>
            </a:r>
            <a:r>
              <a:rPr lang="sr-Cyrl-CS" sz="2000" dirty="0"/>
              <a:t>“.</a:t>
            </a:r>
          </a:p>
          <a:p>
            <a:pPr>
              <a:lnSpc>
                <a:spcPct val="90000"/>
              </a:lnSpc>
            </a:pPr>
            <a:r>
              <a:rPr lang="sr-Cyrl-CS" sz="2000" dirty="0"/>
              <a:t>Утврђена узрочно-последична вез</a:t>
            </a:r>
            <a:r>
              <a:rPr lang="sr-Latn-CS" sz="2000" dirty="0"/>
              <a:t>a</a:t>
            </a:r>
            <a:r>
              <a:rPr lang="sr-Cyrl-CS" sz="2000" dirty="0"/>
              <a:t> између лека и </a:t>
            </a:r>
            <a:r>
              <a:rPr lang="sr-Cyrl-CS" sz="2000" dirty="0" smtClean="0"/>
              <a:t>појаве</a:t>
            </a:r>
            <a:r>
              <a:rPr lang="sr-Latn-RS" sz="2000" dirty="0" smtClean="0"/>
              <a:t>: </a:t>
            </a:r>
            <a:r>
              <a:rPr lang="sr-Cyrl-CS" sz="2000" dirty="0" smtClean="0"/>
              <a:t>користи </a:t>
            </a:r>
            <a:r>
              <a:rPr lang="sr-Cyrl-CS" sz="2000" dirty="0"/>
              <a:t>се термин </a:t>
            </a:r>
            <a:r>
              <a:rPr lang="sr-Cyrl-CS" sz="2000" b="1" dirty="0"/>
              <a:t>„нежељена реакција</a:t>
            </a:r>
            <a:r>
              <a:rPr lang="sr-Cyrl-CS" sz="2000" dirty="0"/>
              <a:t>“. </a:t>
            </a:r>
            <a:endParaRPr lang="sr-Latn-CS" sz="2000" dirty="0"/>
          </a:p>
          <a:p>
            <a:pPr>
              <a:lnSpc>
                <a:spcPct val="90000"/>
              </a:lnSpc>
            </a:pPr>
            <a:r>
              <a:rPr lang="sr-Cyrl-CS" sz="2000" dirty="0"/>
              <a:t>При утврђивању </a:t>
            </a:r>
            <a:r>
              <a:rPr lang="sr-Cyrl-CS" sz="2000" b="1" dirty="0"/>
              <a:t>узрочно-последичне везе</a:t>
            </a:r>
            <a:r>
              <a:rPr lang="sr-Cyrl-CS" sz="2000" dirty="0"/>
              <a:t> обратити пажњу на:</a:t>
            </a:r>
            <a:endParaRPr lang="en-US" sz="2000" dirty="0"/>
          </a:p>
          <a:p>
            <a:pPr marL="742950" lvl="1" indent="-285750">
              <a:lnSpc>
                <a:spcPct val="90000"/>
              </a:lnSpc>
            </a:pPr>
            <a:r>
              <a:rPr lang="sr-Cyrl-CS" sz="2000" dirty="0"/>
              <a:t>Временски интервал од примене лека до појаве НД?     </a:t>
            </a:r>
            <a:endParaRPr lang="sr-Latn-RS" sz="2000" dirty="0" smtClean="0"/>
          </a:p>
          <a:p>
            <a:pPr marL="742950" lvl="1" indent="-285750">
              <a:lnSpc>
                <a:spcPct val="90000"/>
              </a:lnSpc>
            </a:pPr>
            <a:r>
              <a:rPr lang="sr-Cyrl-CS" sz="2000" dirty="0" smtClean="0"/>
              <a:t>Dechallenge </a:t>
            </a:r>
            <a:r>
              <a:rPr lang="sr-Cyrl-CS" sz="2000" dirty="0"/>
              <a:t>– Шта се дешава по престанку примене лека?</a:t>
            </a:r>
          </a:p>
          <a:p>
            <a:pPr marL="742950" lvl="1" indent="-285750">
              <a:lnSpc>
                <a:spcPct val="90000"/>
              </a:lnSpc>
            </a:pPr>
            <a:r>
              <a:rPr lang="sr-Cyrl-CS" sz="2000" dirty="0"/>
              <a:t>Rechallenge – Шта се дешава после поновне примене лека?      </a:t>
            </a:r>
          </a:p>
          <a:p>
            <a:pPr marL="742950" lvl="1" indent="-285750">
              <a:lnSpc>
                <a:spcPct val="90000"/>
              </a:lnSpc>
            </a:pPr>
            <a:r>
              <a:rPr lang="sr-Cyrl-CS" sz="2000" dirty="0"/>
              <a:t>Да ли постоје алтернативни узроци НД?                                   </a:t>
            </a:r>
          </a:p>
          <a:p>
            <a:pPr marL="742950" lvl="1" indent="-285750">
              <a:lnSpc>
                <a:spcPct val="90000"/>
              </a:lnSpc>
            </a:pPr>
            <a:r>
              <a:rPr lang="sr-Cyrl-CS" sz="2000" dirty="0"/>
              <a:t>Да ли је такво нежељено дејство већ описано? </a:t>
            </a:r>
          </a:p>
          <a:p>
            <a:pPr marL="742950" lvl="1" indent="-285750">
              <a:lnSpc>
                <a:spcPct val="90000"/>
              </a:lnSpc>
            </a:pPr>
            <a:r>
              <a:rPr lang="sr-Cyrl-CS" sz="2000" dirty="0"/>
              <a:t>Да ли постоји лабораторијска потврда? </a:t>
            </a:r>
          </a:p>
          <a:p>
            <a:pPr marL="742950" lvl="1" indent="-285750">
              <a:lnSpc>
                <a:spcPct val="90000"/>
              </a:lnSpc>
            </a:pPr>
            <a:r>
              <a:rPr lang="sr-Cyrl-CS" sz="2000" dirty="0"/>
              <a:t>Да ли постоји одговарајуће биолошко објашњење настанка нежељеног дејства лека, </a:t>
            </a:r>
            <a:r>
              <a:rPr lang="sr-Cyrl-RS" sz="2000" dirty="0" smtClean="0"/>
              <a:t>односно </a:t>
            </a:r>
            <a:r>
              <a:rPr lang="sr-Cyrl-CS" sz="2000" dirty="0" smtClean="0"/>
              <a:t>да </a:t>
            </a:r>
            <a:r>
              <a:rPr lang="sr-Cyrl-CS" sz="2000" dirty="0"/>
              <a:t>ли </a:t>
            </a:r>
            <a:r>
              <a:rPr lang="sr-Cyrl-CS" sz="2000" dirty="0" smtClean="0"/>
              <a:t>се може </a:t>
            </a:r>
            <a:r>
              <a:rPr lang="sr-Cyrl-CS" sz="2000" dirty="0"/>
              <a:t>наслутити механизам настанка нежељеног дејства?</a:t>
            </a:r>
            <a:endParaRPr lang="en-US" sz="2200" dirty="0"/>
          </a:p>
          <a:p>
            <a:pPr>
              <a:lnSpc>
                <a:spcPct val="90000"/>
              </a:lnSpc>
            </a:pPr>
            <a:endParaRPr lang="en-US" sz="2200" dirty="0"/>
          </a:p>
        </p:txBody>
      </p:sp>
      <p:sp>
        <p:nvSpPr>
          <p:cNvPr id="115715" name="Rectangle 3"/>
          <p:cNvSpPr>
            <a:spLocks noChangeArrowheads="1"/>
          </p:cNvSpPr>
          <p:nvPr/>
        </p:nvSpPr>
        <p:spPr bwMode="auto">
          <a:xfrm>
            <a:off x="457200" y="457200"/>
            <a:ext cx="8305800" cy="811213"/>
          </a:xfrm>
          <a:prstGeom prst="rect">
            <a:avLst/>
          </a:prstGeom>
          <a:noFill/>
          <a:ln w="9525">
            <a:noFill/>
            <a:miter lim="800000"/>
            <a:headEnd/>
            <a:tailEnd/>
          </a:ln>
          <a:effectLst/>
        </p:spPr>
        <p:txBody>
          <a:bodyPr anchor="b"/>
          <a:lstStyle/>
          <a:p>
            <a:pPr algn="ctr"/>
            <a:r>
              <a:rPr lang="sr-Cyrl-CS" sz="3000" b="1"/>
              <a:t>Нежељени догађај и нежељена реакција на лек</a:t>
            </a:r>
            <a:endParaRPr lang="en-US" sz="3000" b="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276" name="Group 68"/>
          <p:cNvGraphicFramePr>
            <a:graphicFrameLocks noGrp="1"/>
          </p:cNvGraphicFramePr>
          <p:nvPr>
            <p:ph idx="4294967295"/>
          </p:nvPr>
        </p:nvGraphicFramePr>
        <p:xfrm>
          <a:off x="179388" y="260350"/>
          <a:ext cx="8821768" cy="6383358"/>
        </p:xfrm>
        <a:graphic>
          <a:graphicData uri="http://schemas.openxmlformats.org/drawingml/2006/table">
            <a:tbl>
              <a:tblPr/>
              <a:tblGrid>
                <a:gridCol w="6996575"/>
                <a:gridCol w="532348"/>
                <a:gridCol w="532348"/>
                <a:gridCol w="760497"/>
              </a:tblGrid>
              <a:tr h="501926">
                <a:tc gridSpan="4">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endParaRPr kumimoji="0" lang="sr-Cyrl-CS" sz="300" b="1" i="0" u="none" strike="noStrike" cap="none" normalizeH="0" baseline="0" dirty="0" smtClean="0">
                        <a:ln>
                          <a:noFill/>
                        </a:ln>
                        <a:solidFill>
                          <a:srgbClr val="17375E"/>
                        </a:solidFill>
                        <a:effectLst/>
                        <a:latin typeface="Candara" pitchFamily="34" charset="0"/>
                      </a:endParaRPr>
                    </a:p>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2000" b="1" i="0" u="none" strike="noStrike" cap="none" normalizeH="0" baseline="0" dirty="0" smtClean="0">
                          <a:ln>
                            <a:noFill/>
                          </a:ln>
                          <a:solidFill>
                            <a:srgbClr val="17375E"/>
                          </a:solidFill>
                          <a:effectLst/>
                          <a:latin typeface="Candara" pitchFamily="34" charset="0"/>
                        </a:rPr>
                        <a:t>Нарањо скор каузалности</a:t>
                      </a:r>
                    </a:p>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endParaRPr kumimoji="0" lang="en-US" sz="200" b="1" i="0" u="none" strike="noStrike" cap="none" normalizeH="0" baseline="0" dirty="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18117">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endParaRPr kumimoji="0" lang="en-US" sz="17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300" b="1" i="0" u="none" strike="noStrike" cap="none" normalizeH="0" baseline="0" smtClean="0">
                          <a:ln>
                            <a:noFill/>
                          </a:ln>
                          <a:solidFill>
                            <a:srgbClr val="17375E"/>
                          </a:solidFill>
                          <a:effectLst/>
                          <a:latin typeface="Candara" pitchFamily="34" charset="0"/>
                        </a:rPr>
                        <a:t>Да</a:t>
                      </a:r>
                      <a:endParaRPr kumimoji="0" lang="en-US" sz="1300" b="1"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300" b="1" i="0" u="none" strike="noStrike" cap="none" normalizeH="0" baseline="0" smtClean="0">
                          <a:ln>
                            <a:noFill/>
                          </a:ln>
                          <a:solidFill>
                            <a:srgbClr val="17375E"/>
                          </a:solidFill>
                          <a:effectLst/>
                          <a:latin typeface="Candara" pitchFamily="34" charset="0"/>
                        </a:rPr>
                        <a:t>Не </a:t>
                      </a:r>
                      <a:endParaRPr kumimoji="0" lang="en-US" sz="1300" b="1"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300" b="1" i="0" u="none" strike="noStrike" cap="none" normalizeH="0" baseline="0" smtClean="0">
                          <a:ln>
                            <a:noFill/>
                          </a:ln>
                          <a:solidFill>
                            <a:srgbClr val="17375E"/>
                          </a:solidFill>
                          <a:effectLst/>
                          <a:latin typeface="Candara" pitchFamily="34" charset="0"/>
                        </a:rPr>
                        <a:t>Не</a:t>
                      </a:r>
                    </a:p>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300" b="1" i="0" u="none" strike="noStrike" cap="none" normalizeH="0" baseline="0" smtClean="0">
                          <a:ln>
                            <a:noFill/>
                          </a:ln>
                          <a:solidFill>
                            <a:srgbClr val="17375E"/>
                          </a:solidFill>
                          <a:effectLst/>
                          <a:latin typeface="Candara" pitchFamily="34" charset="0"/>
                        </a:rPr>
                        <a:t>знам</a:t>
                      </a:r>
                      <a:endParaRPr kumimoji="0" lang="en-US" sz="1300" b="1"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r>
              <a:tr h="394659">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1. Да ли је ова нежељена реакција већ пријављивана?</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394659">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2. Да ли се нежељени догађај појавио после примене сумњивог лека?</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+2</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r>
              <a:tr h="582881">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3. Да ли је нежељена реакција почела да се повлачи после прекида </a:t>
                      </a:r>
                    </a:p>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    примене лека или на примену специфичног антагонисте?</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582881">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4. Да ли се нежељена реакција поново јавила када је лек поново уведен у </a:t>
                      </a:r>
                    </a:p>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    терапију?</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+2</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r>
              <a:tr h="582881">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5. Да ли постоје алтернативни узроци (осим лека) који би самостално </a:t>
                      </a:r>
                    </a:p>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    могли да изазову описану реакцију?</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+2</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394659">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6. Да ли се реакција јавила и после примене плацеба?</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r>
              <a:tr h="394659">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7. Да ли су у крви измерене токсичне концентрације сумњивог лека?</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582881">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8. Да ли је реакција добила тежи облик са повећањем дозе, или постала </a:t>
                      </a:r>
                    </a:p>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    блажа после смањења дозе?</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r>
              <a:tr h="394659">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9. Да ли је пацијент раније имао сличну реакцију на исти или сличан лек?</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394659">
                <a:tc>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smtClean="0">
                          <a:ln>
                            <a:noFill/>
                          </a:ln>
                          <a:solidFill>
                            <a:srgbClr val="17375E"/>
                          </a:solidFill>
                          <a:effectLst/>
                          <a:latin typeface="Candara" pitchFamily="34" charset="0"/>
                        </a:rPr>
                        <a:t>10. Да ли је ова нежељена реакција објективно евидентирана?</a:t>
                      </a:r>
                      <a:endParaRPr kumimoji="0" lang="en-US" sz="1500" b="0" i="0" u="none" strike="noStrike" cap="none" normalizeH="0" baseline="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+1</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c>
                  <a:txBody>
                    <a:bodyPr/>
                    <a:lstStyle/>
                    <a:p>
                      <a:pPr marL="0" marR="0" lvl="0" indent="0" algn="ctr" defTabSz="914400" rtl="0" eaLnBrk="1" fontAlgn="base" latinLnBrk="0" hangingPunct="1">
                        <a:lnSpc>
                          <a:spcPct val="100000"/>
                        </a:lnSpc>
                        <a:spcBef>
                          <a:spcPct val="0"/>
                        </a:spcBef>
                        <a:spcAft>
                          <a:spcPct val="0"/>
                        </a:spcAft>
                        <a:buClr>
                          <a:schemeClr val="accent1"/>
                        </a:buClr>
                        <a:buSzPct val="65000"/>
                        <a:buFontTx/>
                        <a:buNone/>
                        <a:tabLst/>
                      </a:pPr>
                      <a:r>
                        <a:rPr kumimoji="0" lang="sr-Cyrl-CS" sz="1700" b="0" i="0" u="none" strike="noStrike" cap="none" normalizeH="0" baseline="0" smtClean="0">
                          <a:ln>
                            <a:noFill/>
                          </a:ln>
                          <a:solidFill>
                            <a:srgbClr val="17375E"/>
                          </a:solidFill>
                          <a:effectLst/>
                          <a:latin typeface="Candara" pitchFamily="34" charset="0"/>
                        </a:rPr>
                        <a:t>0</a:t>
                      </a:r>
                      <a:endParaRPr kumimoji="0" lang="en-US" sz="1700" b="0" i="0" u="none" strike="noStrike" cap="none" normalizeH="0" baseline="0" smtClean="0">
                        <a:ln>
                          <a:noFill/>
                        </a:ln>
                        <a:solidFill>
                          <a:srgbClr val="17375E"/>
                        </a:solidFill>
                        <a:effectLst/>
                        <a:latin typeface="Candar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CBCB"/>
                    </a:solidFill>
                  </a:tcPr>
                </a:tc>
              </a:tr>
              <a:tr h="663837">
                <a:tc gridSpan="4">
                  <a:txBody>
                    <a:bodyPr/>
                    <a:lstStyle/>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dirty="0" smtClean="0">
                          <a:ln>
                            <a:noFill/>
                          </a:ln>
                          <a:solidFill>
                            <a:srgbClr val="17375E"/>
                          </a:solidFill>
                          <a:effectLst/>
                          <a:latin typeface="Candara" pitchFamily="34" charset="0"/>
                        </a:rPr>
                        <a:t>                                                                                                                                                    Скор:</a:t>
                      </a:r>
                    </a:p>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endParaRPr kumimoji="0" lang="sr-Cyrl-CS" sz="500" b="0" i="0" u="none" strike="noStrike" cap="none" normalizeH="0" baseline="0" dirty="0" smtClean="0">
                        <a:ln>
                          <a:noFill/>
                        </a:ln>
                        <a:solidFill>
                          <a:srgbClr val="17375E"/>
                        </a:solidFill>
                        <a:effectLst/>
                        <a:latin typeface="Candara" pitchFamily="34" charset="0"/>
                      </a:endParaRPr>
                    </a:p>
                    <a:p>
                      <a:pPr marL="0" marR="0" lvl="0" indent="0" algn="l" defTabSz="914400" rtl="0" eaLnBrk="1" fontAlgn="base" latinLnBrk="0" hangingPunct="1">
                        <a:lnSpc>
                          <a:spcPct val="100000"/>
                        </a:lnSpc>
                        <a:spcBef>
                          <a:spcPct val="0"/>
                        </a:spcBef>
                        <a:spcAft>
                          <a:spcPct val="0"/>
                        </a:spcAft>
                        <a:buClr>
                          <a:schemeClr val="accent1"/>
                        </a:buClr>
                        <a:buSzPct val="65000"/>
                        <a:buFontTx/>
                        <a:buNone/>
                        <a:tabLst/>
                      </a:pPr>
                      <a:r>
                        <a:rPr kumimoji="0" lang="sr-Cyrl-CS" sz="1500" b="0" i="0" u="none" strike="noStrike" cap="none" normalizeH="0" baseline="0" dirty="0" smtClean="0">
                          <a:ln>
                            <a:noFill/>
                          </a:ln>
                          <a:solidFill>
                            <a:srgbClr val="17375E"/>
                          </a:solidFill>
                          <a:effectLst/>
                          <a:latin typeface="Candara" pitchFamily="34" charset="0"/>
                        </a:rPr>
                        <a:t>Скор: јасна каузалност ≥ 9; вероватна 5-8; могућа 1-4; спорна ≤ 0</a:t>
                      </a:r>
                      <a:endParaRPr kumimoji="0" lang="en-US" sz="1500" b="0" i="0" u="none" strike="noStrike" cap="none" normalizeH="0" baseline="0" dirty="0" smtClean="0">
                        <a:ln>
                          <a:noFill/>
                        </a:ln>
                        <a:solidFill>
                          <a:srgbClr val="17375E"/>
                        </a:solidFill>
                        <a:effectLst/>
                        <a:latin typeface="Candar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
          <p:cNvSpPr>
            <a:spLocks noGrp="1" noChangeArrowheads="1"/>
          </p:cNvSpPr>
          <p:nvPr>
            <p:ph idx="4294967295"/>
          </p:nvPr>
        </p:nvSpPr>
        <p:spPr>
          <a:xfrm>
            <a:off x="457200" y="1639888"/>
            <a:ext cx="8305800" cy="5029200"/>
          </a:xfrm>
        </p:spPr>
        <p:txBody>
          <a:bodyPr/>
          <a:lstStyle/>
          <a:p>
            <a:r>
              <a:rPr lang="sr-Cyrl-CS" sz="2300" dirty="0"/>
              <a:t>Спонтано пријављивање подразумева добровољно пријављивање нежељених реакција </a:t>
            </a:r>
            <a:r>
              <a:rPr lang="sr-Cyrl-CS" sz="2300" dirty="0" smtClean="0"/>
              <a:t>на </a:t>
            </a:r>
            <a:r>
              <a:rPr lang="sr-Cyrl-CS" sz="2300" dirty="0"/>
              <a:t>лекове у промету, испољене у току медикације. </a:t>
            </a:r>
            <a:endParaRPr lang="sr-Latn-CS" sz="2300" dirty="0"/>
          </a:p>
          <a:p>
            <a:r>
              <a:rPr lang="sr-Cyrl-CS" sz="2300" dirty="0"/>
              <a:t>Нежељене реакције се пријављују Националном центру за фармаковигиланцу (у оквиру Агенциј</a:t>
            </a:r>
            <a:r>
              <a:rPr lang="sr-Latn-CS" sz="2300" dirty="0"/>
              <a:t>e</a:t>
            </a:r>
            <a:r>
              <a:rPr lang="sr-Cyrl-CS" sz="2300" dirty="0"/>
              <a:t> за лекове и медицинска средства Србије) </a:t>
            </a:r>
            <a:endParaRPr lang="sr-Latn-CS" sz="2300" dirty="0">
              <a:latin typeface="Arial" charset="0"/>
            </a:endParaRPr>
          </a:p>
          <a:p>
            <a:r>
              <a:rPr lang="sr-Cyrl-CS" sz="2300" dirty="0"/>
              <a:t>Пријављује се свака нежељена реакција или сумња на њу за лек који је мање од 5 година на тржишту</a:t>
            </a:r>
          </a:p>
          <a:p>
            <a:r>
              <a:rPr lang="sr-Cyrl-CS" sz="2300" dirty="0"/>
              <a:t>После 5 година: пријављују се само неочекиване нежељене</a:t>
            </a:r>
            <a:r>
              <a:rPr lang="sr-Latn-CS" sz="2300" dirty="0"/>
              <a:t> </a:t>
            </a:r>
            <a:r>
              <a:rPr lang="sr-Cyrl-CS" sz="2300" dirty="0"/>
              <a:t>реакције</a:t>
            </a:r>
          </a:p>
          <a:p>
            <a:r>
              <a:rPr lang="sr-Cyrl-CS" sz="2300" dirty="0"/>
              <a:t>Спонтано пријављивање: здравствени радници.</a:t>
            </a:r>
          </a:p>
          <a:p>
            <a:endParaRPr lang="en-US" sz="2300" dirty="0"/>
          </a:p>
        </p:txBody>
      </p:sp>
      <p:sp>
        <p:nvSpPr>
          <p:cNvPr id="119811" name="Rectangle 3"/>
          <p:cNvSpPr>
            <a:spLocks noChangeArrowheads="1"/>
          </p:cNvSpPr>
          <p:nvPr/>
        </p:nvSpPr>
        <p:spPr bwMode="auto">
          <a:xfrm>
            <a:off x="304800" y="457200"/>
            <a:ext cx="8569325" cy="811213"/>
          </a:xfrm>
          <a:prstGeom prst="rect">
            <a:avLst/>
          </a:prstGeom>
          <a:noFill/>
          <a:ln w="9525">
            <a:noFill/>
            <a:miter lim="800000"/>
            <a:headEnd/>
            <a:tailEnd/>
          </a:ln>
          <a:effectLst/>
        </p:spPr>
        <p:txBody>
          <a:bodyPr/>
          <a:lstStyle/>
          <a:p>
            <a:pPr algn="ctr">
              <a:lnSpc>
                <a:spcPct val="80000"/>
              </a:lnSpc>
            </a:pPr>
            <a:r>
              <a:rPr lang="sr-Cyrl-CS" sz="3200" b="1"/>
              <a:t>Нежељена дејства лекова - спонтано пријављивање</a:t>
            </a:r>
            <a:endParaRPr lang="sr-Latn-CS" sz="3200" b="1"/>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etwork">
  <a:themeElements>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fontScheme name="Network">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etwo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wo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wo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wo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wo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wo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wo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wo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wo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wo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862</TotalTime>
  <Words>2558</Words>
  <Application>Microsoft Office PowerPoint</Application>
  <PresentationFormat>On-screen Show (4:3)</PresentationFormat>
  <Paragraphs>236</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Network</vt:lpstr>
      <vt:lpstr>ИНТЕГРИСАНЕ АКАДЕМСКЕ СТУДИЈЕ ФАРМАЦИЈЕ Б16 - Фармакологија 1  Предавање 4</vt:lpstr>
      <vt:lpstr>Slide 2</vt:lpstr>
      <vt:lpstr>Slide 3</vt:lpstr>
      <vt:lpstr>Класификације нежељених реакција</vt:lpstr>
      <vt:lpstr>Slide 5</vt:lpstr>
      <vt:lpstr>Slide 6</vt:lpstr>
      <vt:lpstr>Slide 7</vt:lpstr>
      <vt:lpstr>Slide 8</vt:lpstr>
      <vt:lpstr>Slide 9</vt:lpstr>
      <vt:lpstr>Агенција за лекове и медицинска средства Србије</vt:lpstr>
      <vt:lpstr>Зашто пријављивати нежељене реакције на лекове?</vt:lpstr>
      <vt:lpstr>Aлергијске реакције на лекове</vt:lpstr>
      <vt:lpstr>I Анафилактичка реакција</vt:lpstr>
      <vt:lpstr>II Директна цитотоксичност</vt:lpstr>
      <vt:lpstr>III Стварање имуних комплекса</vt:lpstr>
      <vt:lpstr>IV Касна преосетљивост</vt:lpstr>
      <vt:lpstr>Укрштена алергија</vt:lpstr>
      <vt:lpstr>Slide 18</vt:lpstr>
      <vt:lpstr>Slide 19</vt:lpstr>
      <vt:lpstr>Slide 20</vt:lpstr>
      <vt:lpstr>Slide 21</vt:lpstr>
      <vt:lpstr>Slide 22</vt:lpstr>
      <vt:lpstr>Деца и лекови </vt:lpstr>
      <vt:lpstr>Деца и лекови </vt:lpstr>
      <vt:lpstr>Специфичности примене појединих   лекова у детињству</vt:lpstr>
      <vt:lpstr>Slide 26</vt:lpstr>
      <vt:lpstr>Лекови контраиндиковани  за примену код деце</vt:lpstr>
      <vt:lpstr>Лекови и жене </vt:lpstr>
      <vt:lpstr>Лекови и жене  Гравидитет</vt:lpstr>
      <vt:lpstr>Лекови и жене  Гравидитет</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Verzija za sajt fakulteta</dc:title>
  <dc:subject>Klinicki farmakolog</dc:subject>
  <dc:creator>Marko</dc:creator>
  <cp:lastModifiedBy>Marko</cp:lastModifiedBy>
  <cp:revision>514</cp:revision>
  <dcterms:created xsi:type="dcterms:W3CDTF">2012-03-05T11:20:01Z</dcterms:created>
  <dcterms:modified xsi:type="dcterms:W3CDTF">2017-01-31T07:48:53Z</dcterms:modified>
</cp:coreProperties>
</file>